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64" r:id="rId4"/>
    <p:sldId id="258" r:id="rId5"/>
    <p:sldId id="275" r:id="rId6"/>
    <p:sldId id="276" r:id="rId7"/>
    <p:sldId id="269" r:id="rId8"/>
    <p:sldId id="266" r:id="rId9"/>
    <p:sldId id="267" r:id="rId10"/>
    <p:sldId id="268" r:id="rId11"/>
    <p:sldId id="263" r:id="rId12"/>
    <p:sldId id="271" r:id="rId13"/>
    <p:sldId id="277" r:id="rId14"/>
    <p:sldId id="278" r:id="rId15"/>
    <p:sldId id="279" r:id="rId16"/>
    <p:sldId id="280" r:id="rId17"/>
    <p:sldId id="259" r:id="rId18"/>
    <p:sldId id="261" r:id="rId19"/>
    <p:sldId id="272" r:id="rId20"/>
    <p:sldId id="273" r:id="rId21"/>
    <p:sldId id="26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5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C0419A-6303-46FA-A321-5B88427E61B1}" type="doc">
      <dgm:prSet loTypeId="urn:microsoft.com/office/officeart/2005/8/layout/cycle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4F583117-0EB4-44C4-B0E4-AFADAECB5B98}">
      <dgm:prSet phldrT="[Text]"/>
      <dgm:spPr/>
      <dgm:t>
        <a:bodyPr/>
        <a:lstStyle/>
        <a:p>
          <a:r>
            <a:rPr lang="en-US" dirty="0" smtClean="0"/>
            <a:t>More export and import base</a:t>
          </a:r>
          <a:endParaRPr lang="en-US" dirty="0"/>
        </a:p>
      </dgm:t>
    </dgm:pt>
    <dgm:pt modelId="{E05FED3F-2641-498F-AA04-52845CDB64C7}" type="parTrans" cxnId="{2BEA6580-58FE-4BBB-A6EA-CF426DE6F495}">
      <dgm:prSet/>
      <dgm:spPr/>
      <dgm:t>
        <a:bodyPr/>
        <a:lstStyle/>
        <a:p>
          <a:endParaRPr lang="en-US"/>
        </a:p>
      </dgm:t>
    </dgm:pt>
    <dgm:pt modelId="{C7478232-0F2F-49A9-B8C7-EAFC374CB8D8}" type="sibTrans" cxnId="{2BEA6580-58FE-4BBB-A6EA-CF426DE6F495}">
      <dgm:prSet/>
      <dgm:spPr/>
      <dgm:t>
        <a:bodyPr/>
        <a:lstStyle/>
        <a:p>
          <a:endParaRPr lang="en-US"/>
        </a:p>
      </dgm:t>
    </dgm:pt>
    <dgm:pt modelId="{90ECE99E-D6AD-4D31-9820-C8C1755BE44C}">
      <dgm:prSet phldrT="[Text]"/>
      <dgm:spPr/>
      <dgm:t>
        <a:bodyPr/>
        <a:lstStyle/>
        <a:p>
          <a:r>
            <a:rPr lang="en-US" dirty="0" smtClean="0"/>
            <a:t>Exports (</a:t>
          </a:r>
          <a:r>
            <a:rPr lang="en-US" dirty="0" err="1" smtClean="0"/>
            <a:t>incl</a:t>
          </a:r>
          <a:r>
            <a:rPr lang="en-US" dirty="0" smtClean="0"/>
            <a:t> power)  increase, +</a:t>
          </a:r>
          <a:r>
            <a:rPr lang="en-US" dirty="0" err="1" smtClean="0"/>
            <a:t>ve</a:t>
          </a:r>
          <a:r>
            <a:rPr lang="en-US" dirty="0" smtClean="0"/>
            <a:t>  on Balance of Payments</a:t>
          </a:r>
          <a:endParaRPr lang="en-US" dirty="0"/>
        </a:p>
      </dgm:t>
    </dgm:pt>
    <dgm:pt modelId="{939E2E29-DB9E-477F-B985-FC5FA54094E7}" type="parTrans" cxnId="{7EDF10AF-382C-4C8B-9E11-F29806437415}">
      <dgm:prSet/>
      <dgm:spPr/>
      <dgm:t>
        <a:bodyPr/>
        <a:lstStyle/>
        <a:p>
          <a:endParaRPr lang="en-US"/>
        </a:p>
      </dgm:t>
    </dgm:pt>
    <dgm:pt modelId="{09149529-C2A3-4AF7-BA7C-532505E67522}" type="sibTrans" cxnId="{7EDF10AF-382C-4C8B-9E11-F29806437415}">
      <dgm:prSet/>
      <dgm:spPr/>
      <dgm:t>
        <a:bodyPr/>
        <a:lstStyle/>
        <a:p>
          <a:endParaRPr lang="en-US"/>
        </a:p>
      </dgm:t>
    </dgm:pt>
    <dgm:pt modelId="{D3C25EB5-05EC-442F-A6EF-CAE079C7C3BF}">
      <dgm:prSet phldrT="[Text]"/>
      <dgm:spPr/>
      <dgm:t>
        <a:bodyPr/>
        <a:lstStyle/>
        <a:p>
          <a:r>
            <a:rPr lang="en-US" dirty="0" smtClean="0"/>
            <a:t>Power availability improves infrastructure</a:t>
          </a:r>
          <a:endParaRPr lang="en-US" dirty="0"/>
        </a:p>
      </dgm:t>
    </dgm:pt>
    <dgm:pt modelId="{92B191B7-6B31-493F-979E-21B1034A7ED8}" type="parTrans" cxnId="{8EC012DE-3F13-457C-8751-706DC60EECAD}">
      <dgm:prSet/>
      <dgm:spPr/>
      <dgm:t>
        <a:bodyPr/>
        <a:lstStyle/>
        <a:p>
          <a:endParaRPr lang="en-US"/>
        </a:p>
      </dgm:t>
    </dgm:pt>
    <dgm:pt modelId="{CEBC7AA0-113F-4307-8EE0-18801EEA16BF}" type="sibTrans" cxnId="{8EC012DE-3F13-457C-8751-706DC60EECAD}">
      <dgm:prSet/>
      <dgm:spPr/>
      <dgm:t>
        <a:bodyPr/>
        <a:lstStyle/>
        <a:p>
          <a:endParaRPr lang="en-US"/>
        </a:p>
      </dgm:t>
    </dgm:pt>
    <dgm:pt modelId="{B4DF7478-7A92-49EB-8EDA-AF8F5679506E}">
      <dgm:prSet phldrT="[Text]"/>
      <dgm:spPr/>
      <dgm:t>
        <a:bodyPr/>
        <a:lstStyle/>
        <a:p>
          <a:r>
            <a:rPr lang="en-US" dirty="0" smtClean="0"/>
            <a:t>+</a:t>
          </a:r>
          <a:r>
            <a:rPr lang="en-US" dirty="0" err="1" smtClean="0"/>
            <a:t>ve</a:t>
          </a:r>
          <a:r>
            <a:rPr lang="en-US" dirty="0" smtClean="0"/>
            <a:t> on manufacturing and service sectors</a:t>
          </a:r>
          <a:endParaRPr lang="en-US" dirty="0"/>
        </a:p>
      </dgm:t>
    </dgm:pt>
    <dgm:pt modelId="{8D7C5469-B0B8-4280-82C6-47C7E1E83D6F}" type="parTrans" cxnId="{7B7D332D-C0D2-4177-AD81-FB0F1FDF465E}">
      <dgm:prSet/>
      <dgm:spPr/>
      <dgm:t>
        <a:bodyPr/>
        <a:lstStyle/>
        <a:p>
          <a:endParaRPr lang="en-US"/>
        </a:p>
      </dgm:t>
    </dgm:pt>
    <dgm:pt modelId="{9BEB6FF8-DE1A-4E7B-B725-6634E63B7FDC}" type="sibTrans" cxnId="{7B7D332D-C0D2-4177-AD81-FB0F1FDF465E}">
      <dgm:prSet/>
      <dgm:spPr/>
      <dgm:t>
        <a:bodyPr/>
        <a:lstStyle/>
        <a:p>
          <a:endParaRPr lang="en-US"/>
        </a:p>
      </dgm:t>
    </dgm:pt>
    <dgm:pt modelId="{20949702-8A86-444E-8F22-8E28E8447F56}">
      <dgm:prSet phldrT="[Text]"/>
      <dgm:spPr/>
      <dgm:t>
        <a:bodyPr/>
        <a:lstStyle/>
        <a:p>
          <a:r>
            <a:rPr lang="en-US" dirty="0" smtClean="0"/>
            <a:t>Investors attracted, employment generation</a:t>
          </a:r>
          <a:endParaRPr lang="en-US" dirty="0"/>
        </a:p>
      </dgm:t>
    </dgm:pt>
    <dgm:pt modelId="{57B28FF3-1530-46B0-AA14-71EAE2D39E51}" type="parTrans" cxnId="{0DF99E98-6EB8-4282-A4F0-1ACDFA76E143}">
      <dgm:prSet/>
      <dgm:spPr/>
      <dgm:t>
        <a:bodyPr/>
        <a:lstStyle/>
        <a:p>
          <a:endParaRPr lang="en-US"/>
        </a:p>
      </dgm:t>
    </dgm:pt>
    <dgm:pt modelId="{68EEDCC6-3E6A-4217-91FF-39D2F46C6302}" type="sibTrans" cxnId="{0DF99E98-6EB8-4282-A4F0-1ACDFA76E143}">
      <dgm:prSet/>
      <dgm:spPr/>
      <dgm:t>
        <a:bodyPr/>
        <a:lstStyle/>
        <a:p>
          <a:endParaRPr lang="en-US"/>
        </a:p>
      </dgm:t>
    </dgm:pt>
    <dgm:pt modelId="{3180BAE0-D8A0-41C5-90CC-074F08AEDF2F}" type="pres">
      <dgm:prSet presAssocID="{3EC0419A-6303-46FA-A321-5B88427E61B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60C346-0337-4CC2-8895-62EFE5E4CF54}" type="pres">
      <dgm:prSet presAssocID="{4F583117-0EB4-44C4-B0E4-AFADAECB5B98}" presName="dummy" presStyleCnt="0"/>
      <dgm:spPr/>
    </dgm:pt>
    <dgm:pt modelId="{1AA0EE6E-30BD-460B-8A51-8985125FE914}" type="pres">
      <dgm:prSet presAssocID="{4F583117-0EB4-44C4-B0E4-AFADAECB5B98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7CAEB2-4CD7-4570-845C-8002D0B0202E}" type="pres">
      <dgm:prSet presAssocID="{C7478232-0F2F-49A9-B8C7-EAFC374CB8D8}" presName="sibTrans" presStyleLbl="node1" presStyleIdx="0" presStyleCnt="5"/>
      <dgm:spPr/>
      <dgm:t>
        <a:bodyPr/>
        <a:lstStyle/>
        <a:p>
          <a:endParaRPr lang="en-US"/>
        </a:p>
      </dgm:t>
    </dgm:pt>
    <dgm:pt modelId="{3796D696-8E9E-4839-8F3B-6CF219D75763}" type="pres">
      <dgm:prSet presAssocID="{90ECE99E-D6AD-4D31-9820-C8C1755BE44C}" presName="dummy" presStyleCnt="0"/>
      <dgm:spPr/>
    </dgm:pt>
    <dgm:pt modelId="{4EB5A582-57AA-4FAE-9CDF-6CEB2E713B70}" type="pres">
      <dgm:prSet presAssocID="{90ECE99E-D6AD-4D31-9820-C8C1755BE44C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89FEB9-8812-436C-B60E-1CBEB2CD7B2C}" type="pres">
      <dgm:prSet presAssocID="{09149529-C2A3-4AF7-BA7C-532505E67522}" presName="sibTrans" presStyleLbl="node1" presStyleIdx="1" presStyleCnt="5"/>
      <dgm:spPr/>
      <dgm:t>
        <a:bodyPr/>
        <a:lstStyle/>
        <a:p>
          <a:endParaRPr lang="en-US"/>
        </a:p>
      </dgm:t>
    </dgm:pt>
    <dgm:pt modelId="{6C7F3B09-8089-40DD-A8F3-FB46CC23A94D}" type="pres">
      <dgm:prSet presAssocID="{D3C25EB5-05EC-442F-A6EF-CAE079C7C3BF}" presName="dummy" presStyleCnt="0"/>
      <dgm:spPr/>
    </dgm:pt>
    <dgm:pt modelId="{011621C8-31D8-4365-8A03-5025EC3FC99B}" type="pres">
      <dgm:prSet presAssocID="{D3C25EB5-05EC-442F-A6EF-CAE079C7C3BF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E9E9A3-E0FD-45BC-BE9A-A91EE92EE137}" type="pres">
      <dgm:prSet presAssocID="{CEBC7AA0-113F-4307-8EE0-18801EEA16BF}" presName="sibTrans" presStyleLbl="node1" presStyleIdx="2" presStyleCnt="5"/>
      <dgm:spPr/>
      <dgm:t>
        <a:bodyPr/>
        <a:lstStyle/>
        <a:p>
          <a:endParaRPr lang="en-US"/>
        </a:p>
      </dgm:t>
    </dgm:pt>
    <dgm:pt modelId="{4068536A-0D76-43D0-93FF-5530A319DAB6}" type="pres">
      <dgm:prSet presAssocID="{B4DF7478-7A92-49EB-8EDA-AF8F5679506E}" presName="dummy" presStyleCnt="0"/>
      <dgm:spPr/>
    </dgm:pt>
    <dgm:pt modelId="{103CC5AD-C983-48D2-B693-CACC9EB3ADD4}" type="pres">
      <dgm:prSet presAssocID="{B4DF7478-7A92-49EB-8EDA-AF8F5679506E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FE213B-787B-45C1-A0E9-197CEFB11795}" type="pres">
      <dgm:prSet presAssocID="{9BEB6FF8-DE1A-4E7B-B725-6634E63B7FDC}" presName="sibTrans" presStyleLbl="node1" presStyleIdx="3" presStyleCnt="5"/>
      <dgm:spPr/>
      <dgm:t>
        <a:bodyPr/>
        <a:lstStyle/>
        <a:p>
          <a:endParaRPr lang="en-US"/>
        </a:p>
      </dgm:t>
    </dgm:pt>
    <dgm:pt modelId="{6DB37C46-F75F-49F6-B6F9-7C8BAF95CA9C}" type="pres">
      <dgm:prSet presAssocID="{20949702-8A86-444E-8F22-8E28E8447F56}" presName="dummy" presStyleCnt="0"/>
      <dgm:spPr/>
    </dgm:pt>
    <dgm:pt modelId="{63E822F9-8E68-412C-B05E-E75B90A839A3}" type="pres">
      <dgm:prSet presAssocID="{20949702-8A86-444E-8F22-8E28E8447F56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239A77-5CAD-4F04-B4C1-D1742B48E24D}" type="pres">
      <dgm:prSet presAssocID="{68EEDCC6-3E6A-4217-91FF-39D2F46C6302}" presName="sibTrans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2BEA6580-58FE-4BBB-A6EA-CF426DE6F495}" srcId="{3EC0419A-6303-46FA-A321-5B88427E61B1}" destId="{4F583117-0EB4-44C4-B0E4-AFADAECB5B98}" srcOrd="0" destOrd="0" parTransId="{E05FED3F-2641-498F-AA04-52845CDB64C7}" sibTransId="{C7478232-0F2F-49A9-B8C7-EAFC374CB8D8}"/>
    <dgm:cxn modelId="{6075ED04-5D5E-469D-8A1F-A66EEF6B6568}" type="presOf" srcId="{4F583117-0EB4-44C4-B0E4-AFADAECB5B98}" destId="{1AA0EE6E-30BD-460B-8A51-8985125FE914}" srcOrd="0" destOrd="0" presId="urn:microsoft.com/office/officeart/2005/8/layout/cycle1"/>
    <dgm:cxn modelId="{3296169B-BA46-422A-B0D0-C66C26914DD9}" type="presOf" srcId="{B4DF7478-7A92-49EB-8EDA-AF8F5679506E}" destId="{103CC5AD-C983-48D2-B693-CACC9EB3ADD4}" srcOrd="0" destOrd="0" presId="urn:microsoft.com/office/officeart/2005/8/layout/cycle1"/>
    <dgm:cxn modelId="{C4569067-C85A-46C1-BA6B-7B20D13C3D2E}" type="presOf" srcId="{D3C25EB5-05EC-442F-A6EF-CAE079C7C3BF}" destId="{011621C8-31D8-4365-8A03-5025EC3FC99B}" srcOrd="0" destOrd="0" presId="urn:microsoft.com/office/officeart/2005/8/layout/cycle1"/>
    <dgm:cxn modelId="{06E38D22-90C0-4A7B-92DC-4C917CDA68DE}" type="presOf" srcId="{20949702-8A86-444E-8F22-8E28E8447F56}" destId="{63E822F9-8E68-412C-B05E-E75B90A839A3}" srcOrd="0" destOrd="0" presId="urn:microsoft.com/office/officeart/2005/8/layout/cycle1"/>
    <dgm:cxn modelId="{74206F84-917E-4A73-A1D9-83895C343A7D}" type="presOf" srcId="{90ECE99E-D6AD-4D31-9820-C8C1755BE44C}" destId="{4EB5A582-57AA-4FAE-9CDF-6CEB2E713B70}" srcOrd="0" destOrd="0" presId="urn:microsoft.com/office/officeart/2005/8/layout/cycle1"/>
    <dgm:cxn modelId="{34BCC6CC-ABD8-4682-975C-ED418AD8A5C5}" type="presOf" srcId="{3EC0419A-6303-46FA-A321-5B88427E61B1}" destId="{3180BAE0-D8A0-41C5-90CC-074F08AEDF2F}" srcOrd="0" destOrd="0" presId="urn:microsoft.com/office/officeart/2005/8/layout/cycle1"/>
    <dgm:cxn modelId="{B60D7DD1-EF6F-4CB9-9BA5-762AA7E4BC68}" type="presOf" srcId="{09149529-C2A3-4AF7-BA7C-532505E67522}" destId="{6989FEB9-8812-436C-B60E-1CBEB2CD7B2C}" srcOrd="0" destOrd="0" presId="urn:microsoft.com/office/officeart/2005/8/layout/cycle1"/>
    <dgm:cxn modelId="{CEDC0974-9E19-412A-BA1E-E37DEAE57949}" type="presOf" srcId="{68EEDCC6-3E6A-4217-91FF-39D2F46C6302}" destId="{FC239A77-5CAD-4F04-B4C1-D1742B48E24D}" srcOrd="0" destOrd="0" presId="urn:microsoft.com/office/officeart/2005/8/layout/cycle1"/>
    <dgm:cxn modelId="{7B7D332D-C0D2-4177-AD81-FB0F1FDF465E}" srcId="{3EC0419A-6303-46FA-A321-5B88427E61B1}" destId="{B4DF7478-7A92-49EB-8EDA-AF8F5679506E}" srcOrd="3" destOrd="0" parTransId="{8D7C5469-B0B8-4280-82C6-47C7E1E83D6F}" sibTransId="{9BEB6FF8-DE1A-4E7B-B725-6634E63B7FDC}"/>
    <dgm:cxn modelId="{08FAB35C-A8CC-465C-BEBE-965446DC1C29}" type="presOf" srcId="{9BEB6FF8-DE1A-4E7B-B725-6634E63B7FDC}" destId="{3BFE213B-787B-45C1-A0E9-197CEFB11795}" srcOrd="0" destOrd="0" presId="urn:microsoft.com/office/officeart/2005/8/layout/cycle1"/>
    <dgm:cxn modelId="{7EDF10AF-382C-4C8B-9E11-F29806437415}" srcId="{3EC0419A-6303-46FA-A321-5B88427E61B1}" destId="{90ECE99E-D6AD-4D31-9820-C8C1755BE44C}" srcOrd="1" destOrd="0" parTransId="{939E2E29-DB9E-477F-B985-FC5FA54094E7}" sibTransId="{09149529-C2A3-4AF7-BA7C-532505E67522}"/>
    <dgm:cxn modelId="{8EC012DE-3F13-457C-8751-706DC60EECAD}" srcId="{3EC0419A-6303-46FA-A321-5B88427E61B1}" destId="{D3C25EB5-05EC-442F-A6EF-CAE079C7C3BF}" srcOrd="2" destOrd="0" parTransId="{92B191B7-6B31-493F-979E-21B1034A7ED8}" sibTransId="{CEBC7AA0-113F-4307-8EE0-18801EEA16BF}"/>
    <dgm:cxn modelId="{68DB70AF-5F88-4884-AD95-8D1CA463505E}" type="presOf" srcId="{C7478232-0F2F-49A9-B8C7-EAFC374CB8D8}" destId="{217CAEB2-4CD7-4570-845C-8002D0B0202E}" srcOrd="0" destOrd="0" presId="urn:microsoft.com/office/officeart/2005/8/layout/cycle1"/>
    <dgm:cxn modelId="{2B6654E5-C407-46B0-9456-9B2F4A7A121C}" type="presOf" srcId="{CEBC7AA0-113F-4307-8EE0-18801EEA16BF}" destId="{77E9E9A3-E0FD-45BC-BE9A-A91EE92EE137}" srcOrd="0" destOrd="0" presId="urn:microsoft.com/office/officeart/2005/8/layout/cycle1"/>
    <dgm:cxn modelId="{0DF99E98-6EB8-4282-A4F0-1ACDFA76E143}" srcId="{3EC0419A-6303-46FA-A321-5B88427E61B1}" destId="{20949702-8A86-444E-8F22-8E28E8447F56}" srcOrd="4" destOrd="0" parTransId="{57B28FF3-1530-46B0-AA14-71EAE2D39E51}" sibTransId="{68EEDCC6-3E6A-4217-91FF-39D2F46C6302}"/>
    <dgm:cxn modelId="{F720D3DA-1D45-4569-88AA-9E3FCEAC70EE}" type="presParOf" srcId="{3180BAE0-D8A0-41C5-90CC-074F08AEDF2F}" destId="{2D60C346-0337-4CC2-8895-62EFE5E4CF54}" srcOrd="0" destOrd="0" presId="urn:microsoft.com/office/officeart/2005/8/layout/cycle1"/>
    <dgm:cxn modelId="{AFF94A34-0A06-4F0B-BB65-7137FDEEF2B0}" type="presParOf" srcId="{3180BAE0-D8A0-41C5-90CC-074F08AEDF2F}" destId="{1AA0EE6E-30BD-460B-8A51-8985125FE914}" srcOrd="1" destOrd="0" presId="urn:microsoft.com/office/officeart/2005/8/layout/cycle1"/>
    <dgm:cxn modelId="{7C4B6323-DD2A-459F-B20A-1CC9811A3D17}" type="presParOf" srcId="{3180BAE0-D8A0-41C5-90CC-074F08AEDF2F}" destId="{217CAEB2-4CD7-4570-845C-8002D0B0202E}" srcOrd="2" destOrd="0" presId="urn:microsoft.com/office/officeart/2005/8/layout/cycle1"/>
    <dgm:cxn modelId="{4F892FA6-A9C4-4DC3-B9B1-E7BFE0FFF140}" type="presParOf" srcId="{3180BAE0-D8A0-41C5-90CC-074F08AEDF2F}" destId="{3796D696-8E9E-4839-8F3B-6CF219D75763}" srcOrd="3" destOrd="0" presId="urn:microsoft.com/office/officeart/2005/8/layout/cycle1"/>
    <dgm:cxn modelId="{23198EDA-C595-4DC9-8C1C-6B2E41039005}" type="presParOf" srcId="{3180BAE0-D8A0-41C5-90CC-074F08AEDF2F}" destId="{4EB5A582-57AA-4FAE-9CDF-6CEB2E713B70}" srcOrd="4" destOrd="0" presId="urn:microsoft.com/office/officeart/2005/8/layout/cycle1"/>
    <dgm:cxn modelId="{F1922B24-CF42-49D7-97AA-0A3605DB2BA0}" type="presParOf" srcId="{3180BAE0-D8A0-41C5-90CC-074F08AEDF2F}" destId="{6989FEB9-8812-436C-B60E-1CBEB2CD7B2C}" srcOrd="5" destOrd="0" presId="urn:microsoft.com/office/officeart/2005/8/layout/cycle1"/>
    <dgm:cxn modelId="{11354AEE-3202-4318-83EF-A74F0282D9B8}" type="presParOf" srcId="{3180BAE0-D8A0-41C5-90CC-074F08AEDF2F}" destId="{6C7F3B09-8089-40DD-A8F3-FB46CC23A94D}" srcOrd="6" destOrd="0" presId="urn:microsoft.com/office/officeart/2005/8/layout/cycle1"/>
    <dgm:cxn modelId="{5BAAB5E5-55A3-4AE7-891D-4E643F798E1F}" type="presParOf" srcId="{3180BAE0-D8A0-41C5-90CC-074F08AEDF2F}" destId="{011621C8-31D8-4365-8A03-5025EC3FC99B}" srcOrd="7" destOrd="0" presId="urn:microsoft.com/office/officeart/2005/8/layout/cycle1"/>
    <dgm:cxn modelId="{AC7BD094-78E4-4FD5-BF03-5548D12AB6C6}" type="presParOf" srcId="{3180BAE0-D8A0-41C5-90CC-074F08AEDF2F}" destId="{77E9E9A3-E0FD-45BC-BE9A-A91EE92EE137}" srcOrd="8" destOrd="0" presId="urn:microsoft.com/office/officeart/2005/8/layout/cycle1"/>
    <dgm:cxn modelId="{02414EC6-C509-4E83-8A72-0A913AA6B4AB}" type="presParOf" srcId="{3180BAE0-D8A0-41C5-90CC-074F08AEDF2F}" destId="{4068536A-0D76-43D0-93FF-5530A319DAB6}" srcOrd="9" destOrd="0" presId="urn:microsoft.com/office/officeart/2005/8/layout/cycle1"/>
    <dgm:cxn modelId="{B4D55486-E520-463C-915D-DABF4341C5BA}" type="presParOf" srcId="{3180BAE0-D8A0-41C5-90CC-074F08AEDF2F}" destId="{103CC5AD-C983-48D2-B693-CACC9EB3ADD4}" srcOrd="10" destOrd="0" presId="urn:microsoft.com/office/officeart/2005/8/layout/cycle1"/>
    <dgm:cxn modelId="{31B00B36-96A5-42B7-889D-1E0D6ECF0B4A}" type="presParOf" srcId="{3180BAE0-D8A0-41C5-90CC-074F08AEDF2F}" destId="{3BFE213B-787B-45C1-A0E9-197CEFB11795}" srcOrd="11" destOrd="0" presId="urn:microsoft.com/office/officeart/2005/8/layout/cycle1"/>
    <dgm:cxn modelId="{9378D7F6-76D8-4B66-A886-E9172FFB7C72}" type="presParOf" srcId="{3180BAE0-D8A0-41C5-90CC-074F08AEDF2F}" destId="{6DB37C46-F75F-49F6-B6F9-7C8BAF95CA9C}" srcOrd="12" destOrd="0" presId="urn:microsoft.com/office/officeart/2005/8/layout/cycle1"/>
    <dgm:cxn modelId="{E443141F-E659-4E4A-B70C-A0C65703AB6F}" type="presParOf" srcId="{3180BAE0-D8A0-41C5-90CC-074F08AEDF2F}" destId="{63E822F9-8E68-412C-B05E-E75B90A839A3}" srcOrd="13" destOrd="0" presId="urn:microsoft.com/office/officeart/2005/8/layout/cycle1"/>
    <dgm:cxn modelId="{DA6C986A-140D-47B4-824C-562F18D59DF7}" type="presParOf" srcId="{3180BAE0-D8A0-41C5-90CC-074F08AEDF2F}" destId="{FC239A77-5CAD-4F04-B4C1-D1742B48E24D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E95BF8-0FD2-4863-9A02-5BCFCE48FFA9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27F602-6167-4AD2-89D1-94E1AE4E523A}">
      <dgm:prSet phldrT="[Text]"/>
      <dgm:spPr/>
      <dgm:t>
        <a:bodyPr/>
        <a:lstStyle/>
        <a:p>
          <a:r>
            <a:rPr lang="en-US" dirty="0" smtClean="0"/>
            <a:t>Italy</a:t>
          </a:r>
          <a:endParaRPr lang="en-US" dirty="0"/>
        </a:p>
      </dgm:t>
    </dgm:pt>
    <dgm:pt modelId="{A7338271-2A09-48F4-B69F-153E37198CCF}" type="parTrans" cxnId="{8D73865A-B11C-4076-B496-A7265C98CA67}">
      <dgm:prSet/>
      <dgm:spPr/>
      <dgm:t>
        <a:bodyPr/>
        <a:lstStyle/>
        <a:p>
          <a:endParaRPr lang="en-US"/>
        </a:p>
      </dgm:t>
    </dgm:pt>
    <dgm:pt modelId="{166019FE-D5CF-45EF-998A-0E045047E646}" type="sibTrans" cxnId="{8D73865A-B11C-4076-B496-A7265C98CA67}">
      <dgm:prSet/>
      <dgm:spPr/>
      <dgm:t>
        <a:bodyPr/>
        <a:lstStyle/>
        <a:p>
          <a:endParaRPr lang="en-US"/>
        </a:p>
      </dgm:t>
    </dgm:pt>
    <dgm:pt modelId="{9C081EC9-34B8-40C1-BF7B-CDD9D14DBA94}">
      <dgm:prSet phldrT="[Text]"/>
      <dgm:spPr/>
      <dgm:t>
        <a:bodyPr/>
        <a:lstStyle/>
        <a:p>
          <a:r>
            <a:rPr lang="en-US" dirty="0" smtClean="0"/>
            <a:t>Permanent disadvantage that landowners have to suffer</a:t>
          </a:r>
          <a:endParaRPr lang="en-US" dirty="0"/>
        </a:p>
      </dgm:t>
    </dgm:pt>
    <dgm:pt modelId="{3C9590D9-528C-4F77-ACAA-0FAC2743735B}" type="parTrans" cxnId="{58B81BCB-0469-4643-A550-5B11A990A653}">
      <dgm:prSet/>
      <dgm:spPr/>
      <dgm:t>
        <a:bodyPr/>
        <a:lstStyle/>
        <a:p>
          <a:endParaRPr lang="en-US"/>
        </a:p>
      </dgm:t>
    </dgm:pt>
    <dgm:pt modelId="{C1A34DAE-4131-4084-B996-840F4D949B2B}" type="sibTrans" cxnId="{58B81BCB-0469-4643-A550-5B11A990A653}">
      <dgm:prSet/>
      <dgm:spPr/>
      <dgm:t>
        <a:bodyPr/>
        <a:lstStyle/>
        <a:p>
          <a:endParaRPr lang="en-US"/>
        </a:p>
      </dgm:t>
    </dgm:pt>
    <dgm:pt modelId="{CCC25ED9-0AED-4A24-8D70-2173321D5368}">
      <dgm:prSet phldrT="[Text]"/>
      <dgm:spPr/>
      <dgm:t>
        <a:bodyPr/>
        <a:lstStyle/>
        <a:p>
          <a:r>
            <a:rPr lang="en-US" dirty="0" smtClean="0"/>
            <a:t>India</a:t>
          </a:r>
          <a:endParaRPr lang="en-US" dirty="0"/>
        </a:p>
      </dgm:t>
    </dgm:pt>
    <dgm:pt modelId="{AB5D2998-E02D-46E7-927F-F34FEFE66D08}" type="parTrans" cxnId="{9A65CE72-2C3C-4021-B7C9-A255854C46E3}">
      <dgm:prSet/>
      <dgm:spPr/>
      <dgm:t>
        <a:bodyPr/>
        <a:lstStyle/>
        <a:p>
          <a:endParaRPr lang="en-US"/>
        </a:p>
      </dgm:t>
    </dgm:pt>
    <dgm:pt modelId="{E05352C2-CE0F-462A-8555-9626638F968E}" type="sibTrans" cxnId="{9A65CE72-2C3C-4021-B7C9-A255854C46E3}">
      <dgm:prSet/>
      <dgm:spPr/>
      <dgm:t>
        <a:bodyPr/>
        <a:lstStyle/>
        <a:p>
          <a:endParaRPr lang="en-US"/>
        </a:p>
      </dgm:t>
    </dgm:pt>
    <dgm:pt modelId="{E51D3016-EDE3-48BD-97C8-CDE804A60D25}">
      <dgm:prSet phldrT="[Text]"/>
      <dgm:spPr/>
      <dgm:t>
        <a:bodyPr/>
        <a:lstStyle/>
        <a:p>
          <a:r>
            <a:rPr lang="en-US" dirty="0" smtClean="0"/>
            <a:t>Standing Crop Compensation to be paid to landowners</a:t>
          </a:r>
          <a:endParaRPr lang="en-US" dirty="0"/>
        </a:p>
      </dgm:t>
    </dgm:pt>
    <dgm:pt modelId="{1821A789-C643-4A59-9E6C-7293BB87739F}" type="parTrans" cxnId="{17881C97-1216-4D11-A638-3E2FDE919E03}">
      <dgm:prSet/>
      <dgm:spPr/>
      <dgm:t>
        <a:bodyPr/>
        <a:lstStyle/>
        <a:p>
          <a:endParaRPr lang="en-US"/>
        </a:p>
      </dgm:t>
    </dgm:pt>
    <dgm:pt modelId="{F262731F-DEEA-41AD-9D2C-A9CA7DA64CF0}" type="sibTrans" cxnId="{17881C97-1216-4D11-A638-3E2FDE919E03}">
      <dgm:prSet/>
      <dgm:spPr/>
      <dgm:t>
        <a:bodyPr/>
        <a:lstStyle/>
        <a:p>
          <a:endParaRPr lang="en-US"/>
        </a:p>
      </dgm:t>
    </dgm:pt>
    <dgm:pt modelId="{066CD108-60DB-4E11-921B-47BE3951D897}">
      <dgm:prSet phldrT="[Text]"/>
      <dgm:spPr/>
      <dgm:t>
        <a:bodyPr/>
        <a:lstStyle/>
        <a:p>
          <a:r>
            <a:rPr lang="en-US" dirty="0" smtClean="0"/>
            <a:t>Austria</a:t>
          </a:r>
          <a:endParaRPr lang="en-US" dirty="0"/>
        </a:p>
      </dgm:t>
    </dgm:pt>
    <dgm:pt modelId="{CB0E5854-B306-4E87-BD46-34FA67843CDA}" type="parTrans" cxnId="{4CEE9197-3961-442A-8043-40832CEC9A5C}">
      <dgm:prSet/>
      <dgm:spPr/>
      <dgm:t>
        <a:bodyPr/>
        <a:lstStyle/>
        <a:p>
          <a:endParaRPr lang="en-US"/>
        </a:p>
      </dgm:t>
    </dgm:pt>
    <dgm:pt modelId="{E6CDDF13-B3FB-4833-9E85-E02581B25388}" type="sibTrans" cxnId="{4CEE9197-3961-442A-8043-40832CEC9A5C}">
      <dgm:prSet/>
      <dgm:spPr/>
      <dgm:t>
        <a:bodyPr/>
        <a:lstStyle/>
        <a:p>
          <a:endParaRPr lang="en-US"/>
        </a:p>
      </dgm:t>
    </dgm:pt>
    <dgm:pt modelId="{63086560-0C76-45F4-A849-8C8C843F31D9}">
      <dgm:prSet phldrT="[Text]"/>
      <dgm:spPr/>
      <dgm:t>
        <a:bodyPr/>
        <a:lstStyle/>
        <a:p>
          <a:r>
            <a:rPr lang="en-US" dirty="0" smtClean="0"/>
            <a:t>Titles for compensation may include reduction in use of land, Cultivation Difficulty, Depreciation of Property</a:t>
          </a:r>
          <a:endParaRPr lang="en-US" dirty="0"/>
        </a:p>
      </dgm:t>
    </dgm:pt>
    <dgm:pt modelId="{01743B91-7C80-4040-B4F7-E5538B3CCB41}" type="parTrans" cxnId="{15C9E317-28C3-4368-A009-3142E26B7134}">
      <dgm:prSet/>
      <dgm:spPr/>
      <dgm:t>
        <a:bodyPr/>
        <a:lstStyle/>
        <a:p>
          <a:endParaRPr lang="en-US"/>
        </a:p>
      </dgm:t>
    </dgm:pt>
    <dgm:pt modelId="{27010C75-D637-4969-AE70-DA339F8A4E56}" type="sibTrans" cxnId="{15C9E317-28C3-4368-A009-3142E26B7134}">
      <dgm:prSet/>
      <dgm:spPr/>
      <dgm:t>
        <a:bodyPr/>
        <a:lstStyle/>
        <a:p>
          <a:endParaRPr lang="en-US"/>
        </a:p>
      </dgm:t>
    </dgm:pt>
    <dgm:pt modelId="{66376A82-1FB1-41AE-93C7-671724DD2AD0}" type="pres">
      <dgm:prSet presAssocID="{AAE95BF8-0FD2-4863-9A02-5BCFCE48FFA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8C8AD4-FD5C-4928-B70D-23DADC64B3B5}" type="pres">
      <dgm:prSet presAssocID="{AAE95BF8-0FD2-4863-9A02-5BCFCE48FFA9}" presName="cycle" presStyleCnt="0"/>
      <dgm:spPr/>
    </dgm:pt>
    <dgm:pt modelId="{B88B562B-BC0A-4623-B404-1102375D1845}" type="pres">
      <dgm:prSet presAssocID="{AAE95BF8-0FD2-4863-9A02-5BCFCE48FFA9}" presName="centerShape" presStyleCnt="0"/>
      <dgm:spPr/>
    </dgm:pt>
    <dgm:pt modelId="{F3C7C1CC-966C-4148-9C3D-A5C9A8B92661}" type="pres">
      <dgm:prSet presAssocID="{AAE95BF8-0FD2-4863-9A02-5BCFCE48FFA9}" presName="connSite" presStyleLbl="node1" presStyleIdx="0" presStyleCnt="4"/>
      <dgm:spPr/>
    </dgm:pt>
    <dgm:pt modelId="{02F058CE-A781-4823-9C31-B7487ED44E9E}" type="pres">
      <dgm:prSet presAssocID="{AAE95BF8-0FD2-4863-9A02-5BCFCE48FFA9}" presName="visible" presStyleLbl="node1" presStyleIdx="0" presStyleCnt="4" custLinFactNeighborX="3933" custLinFactNeighborY="-200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4C5736C-AECA-466E-A2C2-17B337F89846}" type="pres">
      <dgm:prSet presAssocID="{A7338271-2A09-48F4-B69F-153E37198CCF}" presName="Name25" presStyleLbl="parChTrans1D1" presStyleIdx="0" presStyleCnt="3"/>
      <dgm:spPr/>
      <dgm:t>
        <a:bodyPr/>
        <a:lstStyle/>
        <a:p>
          <a:endParaRPr lang="en-US"/>
        </a:p>
      </dgm:t>
    </dgm:pt>
    <dgm:pt modelId="{9EB2CBC3-65C8-4896-8243-25AE605F4100}" type="pres">
      <dgm:prSet presAssocID="{D827F602-6167-4AD2-89D1-94E1AE4E523A}" presName="node" presStyleCnt="0"/>
      <dgm:spPr/>
    </dgm:pt>
    <dgm:pt modelId="{C451507F-283A-401D-817F-D6FF97385622}" type="pres">
      <dgm:prSet presAssocID="{D827F602-6167-4AD2-89D1-94E1AE4E523A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110AFB-6C28-4D28-BE81-34642DDC2536}" type="pres">
      <dgm:prSet presAssocID="{D827F602-6167-4AD2-89D1-94E1AE4E523A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B8805-921C-4A62-835D-6AC69B3F71D7}" type="pres">
      <dgm:prSet presAssocID="{AB5D2998-E02D-46E7-927F-F34FEFE66D08}" presName="Name25" presStyleLbl="parChTrans1D1" presStyleIdx="1" presStyleCnt="3"/>
      <dgm:spPr/>
      <dgm:t>
        <a:bodyPr/>
        <a:lstStyle/>
        <a:p>
          <a:endParaRPr lang="en-US"/>
        </a:p>
      </dgm:t>
    </dgm:pt>
    <dgm:pt modelId="{C15CAD54-D935-4944-BF8F-E44329A53D1C}" type="pres">
      <dgm:prSet presAssocID="{CCC25ED9-0AED-4A24-8D70-2173321D5368}" presName="node" presStyleCnt="0"/>
      <dgm:spPr/>
    </dgm:pt>
    <dgm:pt modelId="{02941CCF-C120-4CCB-B85B-0AD63CF35640}" type="pres">
      <dgm:prSet presAssocID="{CCC25ED9-0AED-4A24-8D70-2173321D5368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18613-F4B4-449C-AD6A-5DA26D20A363}" type="pres">
      <dgm:prSet presAssocID="{CCC25ED9-0AED-4A24-8D70-2173321D5368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5D6C9-3942-4E98-ADE8-51778F7BC7E2}" type="pres">
      <dgm:prSet presAssocID="{CB0E5854-B306-4E87-BD46-34FA67843CDA}" presName="Name25" presStyleLbl="parChTrans1D1" presStyleIdx="2" presStyleCnt="3"/>
      <dgm:spPr/>
      <dgm:t>
        <a:bodyPr/>
        <a:lstStyle/>
        <a:p>
          <a:endParaRPr lang="en-US"/>
        </a:p>
      </dgm:t>
    </dgm:pt>
    <dgm:pt modelId="{8E2058D9-D0CC-4980-B2AA-F3DA701BD393}" type="pres">
      <dgm:prSet presAssocID="{066CD108-60DB-4E11-921B-47BE3951D897}" presName="node" presStyleCnt="0"/>
      <dgm:spPr/>
    </dgm:pt>
    <dgm:pt modelId="{ABAF571E-0EE4-4A7A-8831-D8C74DDFA0C7}" type="pres">
      <dgm:prSet presAssocID="{066CD108-60DB-4E11-921B-47BE3951D897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DD4C31-4E75-45A3-994A-8DC2D846A67A}" type="pres">
      <dgm:prSet presAssocID="{066CD108-60DB-4E11-921B-47BE3951D897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76D94B-BFF5-4DC7-A2D0-592B801FCF97}" type="presOf" srcId="{63086560-0C76-45F4-A849-8C8C843F31D9}" destId="{9ADD4C31-4E75-45A3-994A-8DC2D846A67A}" srcOrd="0" destOrd="0" presId="urn:microsoft.com/office/officeart/2005/8/layout/radial2"/>
    <dgm:cxn modelId="{58B81BCB-0469-4643-A550-5B11A990A653}" srcId="{D827F602-6167-4AD2-89D1-94E1AE4E523A}" destId="{9C081EC9-34B8-40C1-BF7B-CDD9D14DBA94}" srcOrd="0" destOrd="0" parTransId="{3C9590D9-528C-4F77-ACAA-0FAC2743735B}" sibTransId="{C1A34DAE-4131-4084-B996-840F4D949B2B}"/>
    <dgm:cxn modelId="{8D73865A-B11C-4076-B496-A7265C98CA67}" srcId="{AAE95BF8-0FD2-4863-9A02-5BCFCE48FFA9}" destId="{D827F602-6167-4AD2-89D1-94E1AE4E523A}" srcOrd="0" destOrd="0" parTransId="{A7338271-2A09-48F4-B69F-153E37198CCF}" sibTransId="{166019FE-D5CF-45EF-998A-0E045047E646}"/>
    <dgm:cxn modelId="{191361A1-5001-4D25-A009-277797365666}" type="presOf" srcId="{D827F602-6167-4AD2-89D1-94E1AE4E523A}" destId="{C451507F-283A-401D-817F-D6FF97385622}" srcOrd="0" destOrd="0" presId="urn:microsoft.com/office/officeart/2005/8/layout/radial2"/>
    <dgm:cxn modelId="{1679D738-15F3-4DD3-9D94-2FD01BFB2EF7}" type="presOf" srcId="{AB5D2998-E02D-46E7-927F-F34FEFE66D08}" destId="{058B8805-921C-4A62-835D-6AC69B3F71D7}" srcOrd="0" destOrd="0" presId="urn:microsoft.com/office/officeart/2005/8/layout/radial2"/>
    <dgm:cxn modelId="{41155FAF-DEE6-489A-BA03-02603D85E1B4}" type="presOf" srcId="{E51D3016-EDE3-48BD-97C8-CDE804A60D25}" destId="{7CE18613-F4B4-449C-AD6A-5DA26D20A363}" srcOrd="0" destOrd="0" presId="urn:microsoft.com/office/officeart/2005/8/layout/radial2"/>
    <dgm:cxn modelId="{17881C97-1216-4D11-A638-3E2FDE919E03}" srcId="{CCC25ED9-0AED-4A24-8D70-2173321D5368}" destId="{E51D3016-EDE3-48BD-97C8-CDE804A60D25}" srcOrd="0" destOrd="0" parTransId="{1821A789-C643-4A59-9E6C-7293BB87739F}" sibTransId="{F262731F-DEEA-41AD-9D2C-A9CA7DA64CF0}"/>
    <dgm:cxn modelId="{A6DE4936-3F34-456C-8457-3BAF79A1AE21}" type="presOf" srcId="{AAE95BF8-0FD2-4863-9A02-5BCFCE48FFA9}" destId="{66376A82-1FB1-41AE-93C7-671724DD2AD0}" srcOrd="0" destOrd="0" presId="urn:microsoft.com/office/officeart/2005/8/layout/radial2"/>
    <dgm:cxn modelId="{04CACF0A-AF85-469F-B94E-A8447BBA086C}" type="presOf" srcId="{9C081EC9-34B8-40C1-BF7B-CDD9D14DBA94}" destId="{4D110AFB-6C28-4D28-BE81-34642DDC2536}" srcOrd="0" destOrd="0" presId="urn:microsoft.com/office/officeart/2005/8/layout/radial2"/>
    <dgm:cxn modelId="{ECD5B637-4B14-4E51-BEB1-46C0DA3A6989}" type="presOf" srcId="{A7338271-2A09-48F4-B69F-153E37198CCF}" destId="{44C5736C-AECA-466E-A2C2-17B337F89846}" srcOrd="0" destOrd="0" presId="urn:microsoft.com/office/officeart/2005/8/layout/radial2"/>
    <dgm:cxn modelId="{575A21B0-73AE-4DFA-B38D-D9A6C5F9E156}" type="presOf" srcId="{CB0E5854-B306-4E87-BD46-34FA67843CDA}" destId="{5F55D6C9-3942-4E98-ADE8-51778F7BC7E2}" srcOrd="0" destOrd="0" presId="urn:microsoft.com/office/officeart/2005/8/layout/radial2"/>
    <dgm:cxn modelId="{15C9E317-28C3-4368-A009-3142E26B7134}" srcId="{066CD108-60DB-4E11-921B-47BE3951D897}" destId="{63086560-0C76-45F4-A849-8C8C843F31D9}" srcOrd="0" destOrd="0" parTransId="{01743B91-7C80-4040-B4F7-E5538B3CCB41}" sibTransId="{27010C75-D637-4969-AE70-DA339F8A4E56}"/>
    <dgm:cxn modelId="{4CEE9197-3961-442A-8043-40832CEC9A5C}" srcId="{AAE95BF8-0FD2-4863-9A02-5BCFCE48FFA9}" destId="{066CD108-60DB-4E11-921B-47BE3951D897}" srcOrd="2" destOrd="0" parTransId="{CB0E5854-B306-4E87-BD46-34FA67843CDA}" sibTransId="{E6CDDF13-B3FB-4833-9E85-E02581B25388}"/>
    <dgm:cxn modelId="{9A65CE72-2C3C-4021-B7C9-A255854C46E3}" srcId="{AAE95BF8-0FD2-4863-9A02-5BCFCE48FFA9}" destId="{CCC25ED9-0AED-4A24-8D70-2173321D5368}" srcOrd="1" destOrd="0" parTransId="{AB5D2998-E02D-46E7-927F-F34FEFE66D08}" sibTransId="{E05352C2-CE0F-462A-8555-9626638F968E}"/>
    <dgm:cxn modelId="{2550F446-7F89-4952-9227-30A7C58E4D43}" type="presOf" srcId="{066CD108-60DB-4E11-921B-47BE3951D897}" destId="{ABAF571E-0EE4-4A7A-8831-D8C74DDFA0C7}" srcOrd="0" destOrd="0" presId="urn:microsoft.com/office/officeart/2005/8/layout/radial2"/>
    <dgm:cxn modelId="{11CC0002-E135-4584-A44E-EEF1766C33DB}" type="presOf" srcId="{CCC25ED9-0AED-4A24-8D70-2173321D5368}" destId="{02941CCF-C120-4CCB-B85B-0AD63CF35640}" srcOrd="0" destOrd="0" presId="urn:microsoft.com/office/officeart/2005/8/layout/radial2"/>
    <dgm:cxn modelId="{22F8F701-7508-457B-93A0-25E56B50E3C9}" type="presParOf" srcId="{66376A82-1FB1-41AE-93C7-671724DD2AD0}" destId="{138C8AD4-FD5C-4928-B70D-23DADC64B3B5}" srcOrd="0" destOrd="0" presId="urn:microsoft.com/office/officeart/2005/8/layout/radial2"/>
    <dgm:cxn modelId="{3A4B60F8-A02E-40BA-87E0-4486505C949D}" type="presParOf" srcId="{138C8AD4-FD5C-4928-B70D-23DADC64B3B5}" destId="{B88B562B-BC0A-4623-B404-1102375D1845}" srcOrd="0" destOrd="0" presId="urn:microsoft.com/office/officeart/2005/8/layout/radial2"/>
    <dgm:cxn modelId="{9671E577-B190-4138-86C8-89113AC6B359}" type="presParOf" srcId="{B88B562B-BC0A-4623-B404-1102375D1845}" destId="{F3C7C1CC-966C-4148-9C3D-A5C9A8B92661}" srcOrd="0" destOrd="0" presId="urn:microsoft.com/office/officeart/2005/8/layout/radial2"/>
    <dgm:cxn modelId="{5AC49A8A-A123-46BF-A380-BCDD166C1267}" type="presParOf" srcId="{B88B562B-BC0A-4623-B404-1102375D1845}" destId="{02F058CE-A781-4823-9C31-B7487ED44E9E}" srcOrd="1" destOrd="0" presId="urn:microsoft.com/office/officeart/2005/8/layout/radial2"/>
    <dgm:cxn modelId="{7416DF49-3F5C-449E-905F-EE85BE7CB21E}" type="presParOf" srcId="{138C8AD4-FD5C-4928-B70D-23DADC64B3B5}" destId="{44C5736C-AECA-466E-A2C2-17B337F89846}" srcOrd="1" destOrd="0" presId="urn:microsoft.com/office/officeart/2005/8/layout/radial2"/>
    <dgm:cxn modelId="{26AD80D3-48EB-44EA-A673-72A39968C6F8}" type="presParOf" srcId="{138C8AD4-FD5C-4928-B70D-23DADC64B3B5}" destId="{9EB2CBC3-65C8-4896-8243-25AE605F4100}" srcOrd="2" destOrd="0" presId="urn:microsoft.com/office/officeart/2005/8/layout/radial2"/>
    <dgm:cxn modelId="{10534D9C-7314-4E18-8DBD-5631EF67AAB7}" type="presParOf" srcId="{9EB2CBC3-65C8-4896-8243-25AE605F4100}" destId="{C451507F-283A-401D-817F-D6FF97385622}" srcOrd="0" destOrd="0" presId="urn:microsoft.com/office/officeart/2005/8/layout/radial2"/>
    <dgm:cxn modelId="{3F1E0F51-8962-4AC3-A9A0-F59219B0D919}" type="presParOf" srcId="{9EB2CBC3-65C8-4896-8243-25AE605F4100}" destId="{4D110AFB-6C28-4D28-BE81-34642DDC2536}" srcOrd="1" destOrd="0" presId="urn:microsoft.com/office/officeart/2005/8/layout/radial2"/>
    <dgm:cxn modelId="{28EEE5AF-5DB8-49B9-A5A4-05555BA27D85}" type="presParOf" srcId="{138C8AD4-FD5C-4928-B70D-23DADC64B3B5}" destId="{058B8805-921C-4A62-835D-6AC69B3F71D7}" srcOrd="3" destOrd="0" presId="urn:microsoft.com/office/officeart/2005/8/layout/radial2"/>
    <dgm:cxn modelId="{01B7F988-6DDB-47DA-B04F-8BC94B968ECB}" type="presParOf" srcId="{138C8AD4-FD5C-4928-B70D-23DADC64B3B5}" destId="{C15CAD54-D935-4944-BF8F-E44329A53D1C}" srcOrd="4" destOrd="0" presId="urn:microsoft.com/office/officeart/2005/8/layout/radial2"/>
    <dgm:cxn modelId="{E6E497FC-1F4F-441E-ABC5-6DC36E306F33}" type="presParOf" srcId="{C15CAD54-D935-4944-BF8F-E44329A53D1C}" destId="{02941CCF-C120-4CCB-B85B-0AD63CF35640}" srcOrd="0" destOrd="0" presId="urn:microsoft.com/office/officeart/2005/8/layout/radial2"/>
    <dgm:cxn modelId="{0DFC0D57-E109-4F1E-B0A3-C2DB006BF957}" type="presParOf" srcId="{C15CAD54-D935-4944-BF8F-E44329A53D1C}" destId="{7CE18613-F4B4-449C-AD6A-5DA26D20A363}" srcOrd="1" destOrd="0" presId="urn:microsoft.com/office/officeart/2005/8/layout/radial2"/>
    <dgm:cxn modelId="{A98BF9FA-A949-4A88-A46B-DC666DFC2F16}" type="presParOf" srcId="{138C8AD4-FD5C-4928-B70D-23DADC64B3B5}" destId="{5F55D6C9-3942-4E98-ADE8-51778F7BC7E2}" srcOrd="5" destOrd="0" presId="urn:microsoft.com/office/officeart/2005/8/layout/radial2"/>
    <dgm:cxn modelId="{C70512AE-3268-4451-9312-1A71B2B23273}" type="presParOf" srcId="{138C8AD4-FD5C-4928-B70D-23DADC64B3B5}" destId="{8E2058D9-D0CC-4980-B2AA-F3DA701BD393}" srcOrd="6" destOrd="0" presId="urn:microsoft.com/office/officeart/2005/8/layout/radial2"/>
    <dgm:cxn modelId="{404A9D13-DE22-4628-A919-20ADD1365AFC}" type="presParOf" srcId="{8E2058D9-D0CC-4980-B2AA-F3DA701BD393}" destId="{ABAF571E-0EE4-4A7A-8831-D8C74DDFA0C7}" srcOrd="0" destOrd="0" presId="urn:microsoft.com/office/officeart/2005/8/layout/radial2"/>
    <dgm:cxn modelId="{6B127C15-3D79-4D9E-B04D-576E7F5A7F45}" type="presParOf" srcId="{8E2058D9-D0CC-4980-B2AA-F3DA701BD393}" destId="{9ADD4C31-4E75-45A3-994A-8DC2D846A67A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58BEBF-E32B-4C40-BD01-E481603E1341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FFD0951-EF94-4826-BB82-2823BC2C64F5}">
      <dgm:prSet phldrT="[Text]" custT="1"/>
      <dgm:spPr/>
      <dgm:t>
        <a:bodyPr/>
        <a:lstStyle/>
        <a:p>
          <a:r>
            <a:rPr lang="en-US" sz="2400" dirty="0" smtClean="0"/>
            <a:t>Tariff</a:t>
          </a:r>
          <a:endParaRPr lang="en-US" sz="2400" dirty="0"/>
        </a:p>
      </dgm:t>
    </dgm:pt>
    <dgm:pt modelId="{FC6B637C-51B1-4B32-AAE9-C2417FE2AAC3}" type="parTrans" cxnId="{07A895CE-FE7C-48F3-98DE-B5FF1A8958DE}">
      <dgm:prSet/>
      <dgm:spPr/>
      <dgm:t>
        <a:bodyPr/>
        <a:lstStyle/>
        <a:p>
          <a:endParaRPr lang="en-US"/>
        </a:p>
      </dgm:t>
    </dgm:pt>
    <dgm:pt modelId="{00521900-E4E5-4537-AE97-0E2EFFB96324}" type="sibTrans" cxnId="{07A895CE-FE7C-48F3-98DE-B5FF1A8958DE}">
      <dgm:prSet/>
      <dgm:spPr/>
      <dgm:t>
        <a:bodyPr/>
        <a:lstStyle/>
        <a:p>
          <a:endParaRPr lang="en-US"/>
        </a:p>
      </dgm:t>
    </dgm:pt>
    <dgm:pt modelId="{61485B16-AD77-4B10-BDC0-BADEB9C1EC5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 smtClean="0"/>
            <a:t>Fixed annuity model / VGF plus / non-linked to power flow</a:t>
          </a:r>
          <a:endParaRPr lang="en-US" sz="1400" dirty="0"/>
        </a:p>
      </dgm:t>
    </dgm:pt>
    <dgm:pt modelId="{6A87DEFA-4161-450E-B4EE-287F9F3FE171}" type="parTrans" cxnId="{AB1DABA2-7351-44E6-BC43-CC529911F9DD}">
      <dgm:prSet/>
      <dgm:spPr/>
      <dgm:t>
        <a:bodyPr/>
        <a:lstStyle/>
        <a:p>
          <a:endParaRPr lang="en-US"/>
        </a:p>
      </dgm:t>
    </dgm:pt>
    <dgm:pt modelId="{CC5995C2-6848-4649-9C5C-3850D72AB8FC}" type="sibTrans" cxnId="{AB1DABA2-7351-44E6-BC43-CC529911F9DD}">
      <dgm:prSet/>
      <dgm:spPr/>
      <dgm:t>
        <a:bodyPr/>
        <a:lstStyle/>
        <a:p>
          <a:endParaRPr lang="en-US"/>
        </a:p>
      </dgm:t>
    </dgm:pt>
    <dgm:pt modelId="{6C796FBB-8821-44E0-829A-EE44B1EA1397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 smtClean="0"/>
            <a:t>Incentive standardization</a:t>
          </a:r>
          <a:endParaRPr lang="en-US" sz="1400" dirty="0"/>
        </a:p>
      </dgm:t>
    </dgm:pt>
    <dgm:pt modelId="{90EA110A-5B22-42CB-8B1E-5DB45FC39CE5}" type="parTrans" cxnId="{6755D718-74D0-46CD-B9F1-875CD8393748}">
      <dgm:prSet/>
      <dgm:spPr/>
      <dgm:t>
        <a:bodyPr/>
        <a:lstStyle/>
        <a:p>
          <a:endParaRPr lang="en-US"/>
        </a:p>
      </dgm:t>
    </dgm:pt>
    <dgm:pt modelId="{64046B0D-0C84-49D6-804E-0644145E9CF3}" type="sibTrans" cxnId="{6755D718-74D0-46CD-B9F1-875CD8393748}">
      <dgm:prSet/>
      <dgm:spPr/>
      <dgm:t>
        <a:bodyPr/>
        <a:lstStyle/>
        <a:p>
          <a:endParaRPr lang="en-US"/>
        </a:p>
      </dgm:t>
    </dgm:pt>
    <dgm:pt modelId="{DEB3EDD9-EDED-4FD2-9B1A-FD0C65B5BA39}">
      <dgm:prSet phldrT="[Text]" custT="1"/>
      <dgm:spPr/>
      <dgm:t>
        <a:bodyPr/>
        <a:lstStyle/>
        <a:p>
          <a:r>
            <a:rPr lang="en-US" sz="2400" dirty="0" smtClean="0"/>
            <a:t>Payment Mechanism</a:t>
          </a:r>
          <a:endParaRPr lang="en-US" sz="2400" dirty="0"/>
        </a:p>
      </dgm:t>
    </dgm:pt>
    <dgm:pt modelId="{65735A15-5FC3-408C-A64F-AC48F5C54B98}" type="parTrans" cxnId="{4D6078F1-9407-480B-B64F-A2353A20C6C8}">
      <dgm:prSet/>
      <dgm:spPr/>
      <dgm:t>
        <a:bodyPr/>
        <a:lstStyle/>
        <a:p>
          <a:endParaRPr lang="en-US"/>
        </a:p>
      </dgm:t>
    </dgm:pt>
    <dgm:pt modelId="{6BA1E434-6871-45FC-ABFF-400FF4BDD176}" type="sibTrans" cxnId="{4D6078F1-9407-480B-B64F-A2353A20C6C8}">
      <dgm:prSet/>
      <dgm:spPr/>
      <dgm:t>
        <a:bodyPr/>
        <a:lstStyle/>
        <a:p>
          <a:endParaRPr lang="en-US"/>
        </a:p>
      </dgm:t>
    </dgm:pt>
    <dgm:pt modelId="{E37B14A5-868D-4EEC-9EAD-9B1D17532537}">
      <dgm:prSet phldrT="[Text]" custT="1"/>
      <dgm:spPr/>
      <dgm:t>
        <a:bodyPr/>
        <a:lstStyle/>
        <a:p>
          <a:r>
            <a:rPr lang="en-US" sz="1400" dirty="0" smtClean="0"/>
            <a:t>Payment Security Mechanism to be in place</a:t>
          </a:r>
          <a:endParaRPr lang="en-US" sz="1400" dirty="0"/>
        </a:p>
      </dgm:t>
    </dgm:pt>
    <dgm:pt modelId="{2A7D93E0-B99B-4727-9E35-F1EABD3FF829}" type="parTrans" cxnId="{FC4ACDE4-D5AF-480B-8045-FF8F8151CD8D}">
      <dgm:prSet/>
      <dgm:spPr/>
      <dgm:t>
        <a:bodyPr/>
        <a:lstStyle/>
        <a:p>
          <a:endParaRPr lang="en-US"/>
        </a:p>
      </dgm:t>
    </dgm:pt>
    <dgm:pt modelId="{8EC13FA8-4CDA-4E97-AE7F-E9E70DC9D7D7}" type="sibTrans" cxnId="{FC4ACDE4-D5AF-480B-8045-FF8F8151CD8D}">
      <dgm:prSet/>
      <dgm:spPr/>
      <dgm:t>
        <a:bodyPr/>
        <a:lstStyle/>
        <a:p>
          <a:endParaRPr lang="en-US"/>
        </a:p>
      </dgm:t>
    </dgm:pt>
    <dgm:pt modelId="{CE400748-5609-45CB-A5DC-4BEEBFCFE591}">
      <dgm:prSet phldrT="[Text]" custT="1"/>
      <dgm:spPr/>
      <dgm:t>
        <a:bodyPr/>
        <a:lstStyle/>
        <a:p>
          <a:r>
            <a:rPr lang="en-US" sz="1400" dirty="0" smtClean="0"/>
            <a:t>Definition  of  billing Agency  and Clearing House</a:t>
          </a:r>
          <a:endParaRPr lang="en-US" sz="1400" dirty="0"/>
        </a:p>
      </dgm:t>
    </dgm:pt>
    <dgm:pt modelId="{527183B1-8D08-4298-A1D1-02539BD2858A}" type="parTrans" cxnId="{DA50C040-F548-4052-9EDB-8FE40C1DD8FB}">
      <dgm:prSet/>
      <dgm:spPr/>
      <dgm:t>
        <a:bodyPr/>
        <a:lstStyle/>
        <a:p>
          <a:endParaRPr lang="en-US"/>
        </a:p>
      </dgm:t>
    </dgm:pt>
    <dgm:pt modelId="{4AA41B54-584C-4BC8-8FC6-F61710838F7A}" type="sibTrans" cxnId="{DA50C040-F548-4052-9EDB-8FE40C1DD8FB}">
      <dgm:prSet/>
      <dgm:spPr/>
      <dgm:t>
        <a:bodyPr/>
        <a:lstStyle/>
        <a:p>
          <a:endParaRPr lang="en-US"/>
        </a:p>
      </dgm:t>
    </dgm:pt>
    <dgm:pt modelId="{13448F73-10E2-45A0-BA42-6659C698E570}">
      <dgm:prSet phldrT="[Text]" custT="1"/>
      <dgm:spPr/>
      <dgm:t>
        <a:bodyPr/>
        <a:lstStyle/>
        <a:p>
          <a:r>
            <a:rPr lang="en-US" sz="2400" dirty="0" smtClean="0"/>
            <a:t>Insulation from Political Risks</a:t>
          </a:r>
          <a:endParaRPr lang="en-US" sz="2400" dirty="0"/>
        </a:p>
      </dgm:t>
    </dgm:pt>
    <dgm:pt modelId="{A6190044-B5BF-4E60-BADC-A286B98E73BE}" type="parTrans" cxnId="{937C46E6-27DF-4901-930F-5B13C7BDF969}">
      <dgm:prSet/>
      <dgm:spPr/>
      <dgm:t>
        <a:bodyPr/>
        <a:lstStyle/>
        <a:p>
          <a:endParaRPr lang="en-US"/>
        </a:p>
      </dgm:t>
    </dgm:pt>
    <dgm:pt modelId="{A46B00F5-1F28-49F7-8AAE-901EB5887487}" type="sibTrans" cxnId="{937C46E6-27DF-4901-930F-5B13C7BDF969}">
      <dgm:prSet/>
      <dgm:spPr/>
      <dgm:t>
        <a:bodyPr/>
        <a:lstStyle/>
        <a:p>
          <a:endParaRPr lang="en-US"/>
        </a:p>
      </dgm:t>
    </dgm:pt>
    <dgm:pt modelId="{B188C714-A940-4D31-BEA5-BEAE72B998C4}">
      <dgm:prSet phldrT="[Text]" custT="1"/>
      <dgm:spPr/>
      <dgm:t>
        <a:bodyPr/>
        <a:lstStyle/>
        <a:p>
          <a:r>
            <a:rPr lang="en-US" sz="1400" dirty="0" smtClean="0"/>
            <a:t>Appropriate legal recourse </a:t>
          </a:r>
          <a:endParaRPr lang="en-US" sz="1400" dirty="0"/>
        </a:p>
      </dgm:t>
    </dgm:pt>
    <dgm:pt modelId="{FBE9E146-B285-4291-B278-3F9E9AD148BF}" type="parTrans" cxnId="{0C9DBFE5-0654-4E81-850E-2D7BB7C575D0}">
      <dgm:prSet/>
      <dgm:spPr/>
      <dgm:t>
        <a:bodyPr/>
        <a:lstStyle/>
        <a:p>
          <a:endParaRPr lang="en-US"/>
        </a:p>
      </dgm:t>
    </dgm:pt>
    <dgm:pt modelId="{57313B21-E95A-47BF-8BDE-F06E373BAD94}" type="sibTrans" cxnId="{0C9DBFE5-0654-4E81-850E-2D7BB7C575D0}">
      <dgm:prSet/>
      <dgm:spPr/>
      <dgm:t>
        <a:bodyPr/>
        <a:lstStyle/>
        <a:p>
          <a:endParaRPr lang="en-US"/>
        </a:p>
      </dgm:t>
    </dgm:pt>
    <dgm:pt modelId="{2C920DC2-9CCE-4BF4-9AD5-536DB66BAD45}">
      <dgm:prSet phldrT="[Text]" custT="1"/>
      <dgm:spPr/>
      <dgm:t>
        <a:bodyPr/>
        <a:lstStyle/>
        <a:p>
          <a:r>
            <a:rPr lang="en-US" sz="1400" dirty="0" smtClean="0"/>
            <a:t>Government backed Guarantee to private developer</a:t>
          </a:r>
          <a:endParaRPr lang="en-US" sz="1400" dirty="0"/>
        </a:p>
      </dgm:t>
    </dgm:pt>
    <dgm:pt modelId="{463588A6-E202-4F51-A814-9B197B38EE72}" type="parTrans" cxnId="{713D609A-C49A-43A5-99A7-9070EE1046B6}">
      <dgm:prSet/>
      <dgm:spPr/>
      <dgm:t>
        <a:bodyPr/>
        <a:lstStyle/>
        <a:p>
          <a:endParaRPr lang="en-US"/>
        </a:p>
      </dgm:t>
    </dgm:pt>
    <dgm:pt modelId="{57B46EF5-7F98-4925-8CDE-00FAD6C95D52}" type="sibTrans" cxnId="{713D609A-C49A-43A5-99A7-9070EE1046B6}">
      <dgm:prSet/>
      <dgm:spPr/>
      <dgm:t>
        <a:bodyPr/>
        <a:lstStyle/>
        <a:p>
          <a:endParaRPr lang="en-US"/>
        </a:p>
      </dgm:t>
    </dgm:pt>
    <dgm:pt modelId="{34F35FE7-BB6F-493E-9660-D205F7549615}">
      <dgm:prSet phldrT="[Text]" custT="1"/>
      <dgm:spPr/>
      <dgm:t>
        <a:bodyPr/>
        <a:lstStyle/>
        <a:p>
          <a:r>
            <a:rPr lang="en-US" sz="2400" dirty="0" smtClean="0"/>
            <a:t>Financing</a:t>
          </a:r>
          <a:endParaRPr lang="en-US" sz="2400" dirty="0"/>
        </a:p>
      </dgm:t>
    </dgm:pt>
    <dgm:pt modelId="{9F145007-D688-4F33-935E-300F6D0361AA}" type="parTrans" cxnId="{95EC94E7-961D-4BE0-8056-18BD95BB187C}">
      <dgm:prSet/>
      <dgm:spPr/>
    </dgm:pt>
    <dgm:pt modelId="{23E2C860-A529-45BE-BC4E-760DBF8C976B}" type="sibTrans" cxnId="{95EC94E7-961D-4BE0-8056-18BD95BB187C}">
      <dgm:prSet/>
      <dgm:spPr/>
    </dgm:pt>
    <dgm:pt modelId="{DC868E3A-96BB-4074-8FEE-5612AB82E919}">
      <dgm:prSet phldrT="[Text]" custT="1"/>
      <dgm:spPr/>
      <dgm:t>
        <a:bodyPr/>
        <a:lstStyle/>
        <a:p>
          <a:r>
            <a:rPr lang="en-US" sz="1400" dirty="0" smtClean="0"/>
            <a:t>Soft loans be made available from international agencies</a:t>
          </a:r>
          <a:endParaRPr lang="en-US" sz="1400" dirty="0"/>
        </a:p>
      </dgm:t>
    </dgm:pt>
    <dgm:pt modelId="{5C513D45-E439-4011-B4E5-12CEAB069D89}" type="parTrans" cxnId="{F48C1AB9-E4C2-4043-9C9F-A6DA53487FA2}">
      <dgm:prSet/>
      <dgm:spPr/>
    </dgm:pt>
    <dgm:pt modelId="{141F2977-ED8F-4F5D-94C6-1657156E872D}" type="sibTrans" cxnId="{F48C1AB9-E4C2-4043-9C9F-A6DA53487FA2}">
      <dgm:prSet/>
      <dgm:spPr/>
    </dgm:pt>
    <dgm:pt modelId="{88305010-7BF5-45B1-A8EA-EDAB654C8E9C}">
      <dgm:prSet phldrT="[Text]" custT="1"/>
      <dgm:spPr/>
      <dgm:t>
        <a:bodyPr/>
        <a:lstStyle/>
        <a:p>
          <a:r>
            <a:rPr lang="en-US" sz="1400" dirty="0" smtClean="0"/>
            <a:t>Sovereign guarantees to assist in securing loans</a:t>
          </a:r>
          <a:endParaRPr lang="en-US" sz="1400" dirty="0"/>
        </a:p>
      </dgm:t>
    </dgm:pt>
    <dgm:pt modelId="{859E47F2-A90A-4BEB-90C7-4030714CC6A6}" type="parTrans" cxnId="{D70D334C-8164-403A-8B97-E2E533DB04F0}">
      <dgm:prSet/>
      <dgm:spPr/>
    </dgm:pt>
    <dgm:pt modelId="{C5FFF0B2-5235-4CB8-83AB-00763A8DBFC1}" type="sibTrans" cxnId="{D70D334C-8164-403A-8B97-E2E533DB04F0}">
      <dgm:prSet/>
      <dgm:spPr/>
    </dgm:pt>
    <dgm:pt modelId="{31D676B6-7965-42A1-8E66-D0950B2FC5EC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 smtClean="0"/>
            <a:t>Distribution of Tariff between Member Countries</a:t>
          </a:r>
          <a:endParaRPr lang="en-US" sz="1400" dirty="0"/>
        </a:p>
      </dgm:t>
    </dgm:pt>
    <dgm:pt modelId="{F9823E98-D339-40D5-B8DA-A710A37D033D}" type="parTrans" cxnId="{52E40BE0-0751-4FD6-9F83-DEA9FA3520F8}">
      <dgm:prSet/>
      <dgm:spPr/>
    </dgm:pt>
    <dgm:pt modelId="{504E60E6-E361-4AD3-80BA-B180881D8F8D}" type="sibTrans" cxnId="{52E40BE0-0751-4FD6-9F83-DEA9FA3520F8}">
      <dgm:prSet/>
      <dgm:spPr/>
    </dgm:pt>
    <dgm:pt modelId="{AA08523C-8675-442A-8684-0A0C3B199A33}">
      <dgm:prSet phldrT="[Text]" custT="1"/>
      <dgm:spPr/>
      <dgm:t>
        <a:bodyPr/>
        <a:lstStyle/>
        <a:p>
          <a:r>
            <a:rPr lang="en-US" sz="1400" dirty="0" smtClean="0"/>
            <a:t>Indemnification at construction stage</a:t>
          </a:r>
          <a:endParaRPr lang="en-US" sz="1400" dirty="0"/>
        </a:p>
      </dgm:t>
    </dgm:pt>
    <dgm:pt modelId="{4AE16B57-BAF7-4FC3-942C-D8F55F2C8E87}" type="parTrans" cxnId="{2D8536AA-686E-46FF-8527-1B858574DA6A}">
      <dgm:prSet/>
      <dgm:spPr/>
    </dgm:pt>
    <dgm:pt modelId="{5CB4B983-A867-44FE-9C14-D6437A912AA2}" type="sibTrans" cxnId="{2D8536AA-686E-46FF-8527-1B858574DA6A}">
      <dgm:prSet/>
      <dgm:spPr/>
    </dgm:pt>
    <dgm:pt modelId="{053EE898-0F27-40E3-9F90-231D3CE98FEF}">
      <dgm:prSet phldrT="[Text]" custT="1"/>
      <dgm:spPr/>
      <dgm:t>
        <a:bodyPr/>
        <a:lstStyle/>
        <a:p>
          <a:r>
            <a:rPr lang="en-US" sz="1400" dirty="0" smtClean="0"/>
            <a:t>Insulation during operation stage</a:t>
          </a:r>
          <a:endParaRPr lang="en-US" sz="1400" dirty="0"/>
        </a:p>
      </dgm:t>
    </dgm:pt>
    <dgm:pt modelId="{F55FBF97-ED81-473A-914E-E33C2AD4314C}" type="parTrans" cxnId="{D5AE7953-7BDC-4CDD-84A8-43CEA85BD52D}">
      <dgm:prSet/>
      <dgm:spPr/>
    </dgm:pt>
    <dgm:pt modelId="{83703330-098D-49EF-B947-3A8A85E0C95E}" type="sibTrans" cxnId="{D5AE7953-7BDC-4CDD-84A8-43CEA85BD52D}">
      <dgm:prSet/>
      <dgm:spPr/>
    </dgm:pt>
    <dgm:pt modelId="{8600A2DF-8996-4A00-A348-03F9AB48B753}" type="pres">
      <dgm:prSet presAssocID="{7958BEBF-E32B-4C40-BD01-E481603E134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2CDC07-F823-45E1-8DCF-D75E2E34B430}" type="pres">
      <dgm:prSet presAssocID="{5FFD0951-EF94-4826-BB82-2823BC2C64F5}" presName="linNode" presStyleCnt="0"/>
      <dgm:spPr/>
    </dgm:pt>
    <dgm:pt modelId="{E2686EA0-ABEF-4C48-A864-8C60571532CC}" type="pres">
      <dgm:prSet presAssocID="{5FFD0951-EF94-4826-BB82-2823BC2C64F5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D93636-D70D-4352-A0E9-F2E5562DABD9}" type="pres">
      <dgm:prSet presAssocID="{5FFD0951-EF94-4826-BB82-2823BC2C64F5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E8312C-8527-48CB-B6FE-6C9C79906865}" type="pres">
      <dgm:prSet presAssocID="{00521900-E4E5-4537-AE97-0E2EFFB96324}" presName="sp" presStyleCnt="0"/>
      <dgm:spPr/>
    </dgm:pt>
    <dgm:pt modelId="{1C374CFF-89F9-43DF-B2BA-212727F23421}" type="pres">
      <dgm:prSet presAssocID="{DEB3EDD9-EDED-4FD2-9B1A-FD0C65B5BA39}" presName="linNode" presStyleCnt="0"/>
      <dgm:spPr/>
    </dgm:pt>
    <dgm:pt modelId="{114B3CFC-331F-40CB-BE76-D575C65CCD0E}" type="pres">
      <dgm:prSet presAssocID="{DEB3EDD9-EDED-4FD2-9B1A-FD0C65B5BA39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73E92-2612-4236-9431-5117A36E5845}" type="pres">
      <dgm:prSet presAssocID="{DEB3EDD9-EDED-4FD2-9B1A-FD0C65B5BA39}" presName="descendantText" presStyleLbl="alignAccFollowNode1" presStyleIdx="1" presStyleCnt="4" custScaleY="1147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9B170D-5CCB-4846-9941-D8EDA66A3949}" type="pres">
      <dgm:prSet presAssocID="{6BA1E434-6871-45FC-ABFF-400FF4BDD176}" presName="sp" presStyleCnt="0"/>
      <dgm:spPr/>
    </dgm:pt>
    <dgm:pt modelId="{9627F7D9-5BB1-46DC-A3CD-F33B4A142656}" type="pres">
      <dgm:prSet presAssocID="{13448F73-10E2-45A0-BA42-6659C698E570}" presName="linNode" presStyleCnt="0"/>
      <dgm:spPr/>
    </dgm:pt>
    <dgm:pt modelId="{070DE571-2C3F-44AA-BE12-43125598716E}" type="pres">
      <dgm:prSet presAssocID="{13448F73-10E2-45A0-BA42-6659C698E57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48D938-85E1-4073-AE4A-1AEA99338E25}" type="pres">
      <dgm:prSet presAssocID="{13448F73-10E2-45A0-BA42-6659C698E57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521375-EC69-43EF-B069-7649A6720BC6}" type="pres">
      <dgm:prSet presAssocID="{A46B00F5-1F28-49F7-8AAE-901EB5887487}" presName="sp" presStyleCnt="0"/>
      <dgm:spPr/>
    </dgm:pt>
    <dgm:pt modelId="{A317FACA-88E7-4D0B-A9C5-03C1825A4DC9}" type="pres">
      <dgm:prSet presAssocID="{34F35FE7-BB6F-493E-9660-D205F7549615}" presName="linNode" presStyleCnt="0"/>
      <dgm:spPr/>
    </dgm:pt>
    <dgm:pt modelId="{516F8781-2F86-4E3D-BD62-FDFC2B154747}" type="pres">
      <dgm:prSet presAssocID="{34F35FE7-BB6F-493E-9660-D205F7549615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D3FEC-6B1D-4419-AE2D-0D3FD8ED4B75}" type="pres">
      <dgm:prSet presAssocID="{34F35FE7-BB6F-493E-9660-D205F7549615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6DD965-BC01-4E54-B796-D068E30E3C3C}" type="presOf" srcId="{E37B14A5-868D-4EEC-9EAD-9B1D17532537}" destId="{A6473E92-2612-4236-9431-5117A36E5845}" srcOrd="0" destOrd="0" presId="urn:microsoft.com/office/officeart/2005/8/layout/vList5"/>
    <dgm:cxn modelId="{4D6078F1-9407-480B-B64F-A2353A20C6C8}" srcId="{7958BEBF-E32B-4C40-BD01-E481603E1341}" destId="{DEB3EDD9-EDED-4FD2-9B1A-FD0C65B5BA39}" srcOrd="1" destOrd="0" parTransId="{65735A15-5FC3-408C-A64F-AC48F5C54B98}" sibTransId="{6BA1E434-6871-45FC-ABFF-400FF4BDD176}"/>
    <dgm:cxn modelId="{0A425574-D192-4065-BEF2-C9D4A54179E8}" type="presOf" srcId="{88305010-7BF5-45B1-A8EA-EDAB654C8E9C}" destId="{596D3FEC-6B1D-4419-AE2D-0D3FD8ED4B75}" srcOrd="0" destOrd="1" presId="urn:microsoft.com/office/officeart/2005/8/layout/vList5"/>
    <dgm:cxn modelId="{D70D334C-8164-403A-8B97-E2E533DB04F0}" srcId="{34F35FE7-BB6F-493E-9660-D205F7549615}" destId="{88305010-7BF5-45B1-A8EA-EDAB654C8E9C}" srcOrd="1" destOrd="0" parTransId="{859E47F2-A90A-4BEB-90C7-4030714CC6A6}" sibTransId="{C5FFF0B2-5235-4CB8-83AB-00763A8DBFC1}"/>
    <dgm:cxn modelId="{713D609A-C49A-43A5-99A7-9070EE1046B6}" srcId="{DEB3EDD9-EDED-4FD2-9B1A-FD0C65B5BA39}" destId="{2C920DC2-9CCE-4BF4-9AD5-536DB66BAD45}" srcOrd="1" destOrd="0" parTransId="{463588A6-E202-4F51-A814-9B197B38EE72}" sibTransId="{57B46EF5-7F98-4925-8CDE-00FAD6C95D52}"/>
    <dgm:cxn modelId="{DB68C267-6A63-4759-B2E5-DDAC9F1852AC}" type="presOf" srcId="{CE400748-5609-45CB-A5DC-4BEEBFCFE591}" destId="{A6473E92-2612-4236-9431-5117A36E5845}" srcOrd="0" destOrd="2" presId="urn:microsoft.com/office/officeart/2005/8/layout/vList5"/>
    <dgm:cxn modelId="{6755D718-74D0-46CD-B9F1-875CD8393748}" srcId="{5FFD0951-EF94-4826-BB82-2823BC2C64F5}" destId="{6C796FBB-8821-44E0-829A-EE44B1EA1397}" srcOrd="2" destOrd="0" parTransId="{90EA110A-5B22-42CB-8B1E-5DB45FC39CE5}" sibTransId="{64046B0D-0C84-49D6-804E-0644145E9CF3}"/>
    <dgm:cxn modelId="{0C9DBFE5-0654-4E81-850E-2D7BB7C575D0}" srcId="{13448F73-10E2-45A0-BA42-6659C698E570}" destId="{B188C714-A940-4D31-BEA5-BEAE72B998C4}" srcOrd="2" destOrd="0" parTransId="{FBE9E146-B285-4291-B278-3F9E9AD148BF}" sibTransId="{57313B21-E95A-47BF-8BDE-F06E373BAD94}"/>
    <dgm:cxn modelId="{FC4ACDE4-D5AF-480B-8045-FF8F8151CD8D}" srcId="{DEB3EDD9-EDED-4FD2-9B1A-FD0C65B5BA39}" destId="{E37B14A5-868D-4EEC-9EAD-9B1D17532537}" srcOrd="0" destOrd="0" parTransId="{2A7D93E0-B99B-4727-9E35-F1EABD3FF829}" sibTransId="{8EC13FA8-4CDA-4E97-AE7F-E9E70DC9D7D7}"/>
    <dgm:cxn modelId="{21CCC18C-A454-44D6-AD3A-3CB90A56CFD1}" type="presOf" srcId="{61485B16-AD77-4B10-BDC0-BADEB9C1EC52}" destId="{B5D93636-D70D-4352-A0E9-F2E5562DABD9}" srcOrd="0" destOrd="0" presId="urn:microsoft.com/office/officeart/2005/8/layout/vList5"/>
    <dgm:cxn modelId="{52E40BE0-0751-4FD6-9F83-DEA9FA3520F8}" srcId="{5FFD0951-EF94-4826-BB82-2823BC2C64F5}" destId="{31D676B6-7965-42A1-8E66-D0950B2FC5EC}" srcOrd="1" destOrd="0" parTransId="{F9823E98-D339-40D5-B8DA-A710A37D033D}" sibTransId="{504E60E6-E361-4AD3-80BA-B180881D8F8D}"/>
    <dgm:cxn modelId="{63E57F47-10DB-49E4-801E-3220F48DDF73}" type="presOf" srcId="{DEB3EDD9-EDED-4FD2-9B1A-FD0C65B5BA39}" destId="{114B3CFC-331F-40CB-BE76-D575C65CCD0E}" srcOrd="0" destOrd="0" presId="urn:microsoft.com/office/officeart/2005/8/layout/vList5"/>
    <dgm:cxn modelId="{2D8536AA-686E-46FF-8527-1B858574DA6A}" srcId="{13448F73-10E2-45A0-BA42-6659C698E570}" destId="{AA08523C-8675-442A-8684-0A0C3B199A33}" srcOrd="0" destOrd="0" parTransId="{4AE16B57-BAF7-4FC3-942C-D8F55F2C8E87}" sibTransId="{5CB4B983-A867-44FE-9C14-D6437A912AA2}"/>
    <dgm:cxn modelId="{A1218549-7A8E-4AD4-B517-3CFCB0F2BBCF}" type="presOf" srcId="{AA08523C-8675-442A-8684-0A0C3B199A33}" destId="{5E48D938-85E1-4073-AE4A-1AEA99338E25}" srcOrd="0" destOrd="0" presId="urn:microsoft.com/office/officeart/2005/8/layout/vList5"/>
    <dgm:cxn modelId="{0A5506DD-A516-46E3-AE11-DC3EB0B8D0EA}" type="presOf" srcId="{13448F73-10E2-45A0-BA42-6659C698E570}" destId="{070DE571-2C3F-44AA-BE12-43125598716E}" srcOrd="0" destOrd="0" presId="urn:microsoft.com/office/officeart/2005/8/layout/vList5"/>
    <dgm:cxn modelId="{95EC94E7-961D-4BE0-8056-18BD95BB187C}" srcId="{7958BEBF-E32B-4C40-BD01-E481603E1341}" destId="{34F35FE7-BB6F-493E-9660-D205F7549615}" srcOrd="3" destOrd="0" parTransId="{9F145007-D688-4F33-935E-300F6D0361AA}" sibTransId="{23E2C860-A529-45BE-BC4E-760DBF8C976B}"/>
    <dgm:cxn modelId="{F48C1AB9-E4C2-4043-9C9F-A6DA53487FA2}" srcId="{34F35FE7-BB6F-493E-9660-D205F7549615}" destId="{DC868E3A-96BB-4074-8FEE-5612AB82E919}" srcOrd="0" destOrd="0" parTransId="{5C513D45-E439-4011-B4E5-12CEAB069D89}" sibTransId="{141F2977-ED8F-4F5D-94C6-1657156E872D}"/>
    <dgm:cxn modelId="{DA50C040-F548-4052-9EDB-8FE40C1DD8FB}" srcId="{DEB3EDD9-EDED-4FD2-9B1A-FD0C65B5BA39}" destId="{CE400748-5609-45CB-A5DC-4BEEBFCFE591}" srcOrd="2" destOrd="0" parTransId="{527183B1-8D08-4298-A1D1-02539BD2858A}" sibTransId="{4AA41B54-584C-4BC8-8FC6-F61710838F7A}"/>
    <dgm:cxn modelId="{767DA667-7D45-4694-B023-C0856B6A1716}" type="presOf" srcId="{053EE898-0F27-40E3-9F90-231D3CE98FEF}" destId="{5E48D938-85E1-4073-AE4A-1AEA99338E25}" srcOrd="0" destOrd="1" presId="urn:microsoft.com/office/officeart/2005/8/layout/vList5"/>
    <dgm:cxn modelId="{AB1DABA2-7351-44E6-BC43-CC529911F9DD}" srcId="{5FFD0951-EF94-4826-BB82-2823BC2C64F5}" destId="{61485B16-AD77-4B10-BDC0-BADEB9C1EC52}" srcOrd="0" destOrd="0" parTransId="{6A87DEFA-4161-450E-B4EE-287F9F3FE171}" sibTransId="{CC5995C2-6848-4649-9C5C-3850D72AB8FC}"/>
    <dgm:cxn modelId="{09218189-0B21-4C35-B668-F87967ADF3C8}" type="presOf" srcId="{B188C714-A940-4D31-BEA5-BEAE72B998C4}" destId="{5E48D938-85E1-4073-AE4A-1AEA99338E25}" srcOrd="0" destOrd="2" presId="urn:microsoft.com/office/officeart/2005/8/layout/vList5"/>
    <dgm:cxn modelId="{D5AE7953-7BDC-4CDD-84A8-43CEA85BD52D}" srcId="{13448F73-10E2-45A0-BA42-6659C698E570}" destId="{053EE898-0F27-40E3-9F90-231D3CE98FEF}" srcOrd="1" destOrd="0" parTransId="{F55FBF97-ED81-473A-914E-E33C2AD4314C}" sibTransId="{83703330-098D-49EF-B947-3A8A85E0C95E}"/>
    <dgm:cxn modelId="{599C6FA4-E7D2-4325-9C54-CB367B0B22B5}" type="presOf" srcId="{6C796FBB-8821-44E0-829A-EE44B1EA1397}" destId="{B5D93636-D70D-4352-A0E9-F2E5562DABD9}" srcOrd="0" destOrd="2" presId="urn:microsoft.com/office/officeart/2005/8/layout/vList5"/>
    <dgm:cxn modelId="{E6276C86-776D-449A-97AA-7CD7F744DA37}" type="presOf" srcId="{31D676B6-7965-42A1-8E66-D0950B2FC5EC}" destId="{B5D93636-D70D-4352-A0E9-F2E5562DABD9}" srcOrd="0" destOrd="1" presId="urn:microsoft.com/office/officeart/2005/8/layout/vList5"/>
    <dgm:cxn modelId="{76FB5A17-A097-47A5-9FCD-1F4BD0B0C7C5}" type="presOf" srcId="{5FFD0951-EF94-4826-BB82-2823BC2C64F5}" destId="{E2686EA0-ABEF-4C48-A864-8C60571532CC}" srcOrd="0" destOrd="0" presId="urn:microsoft.com/office/officeart/2005/8/layout/vList5"/>
    <dgm:cxn modelId="{3E93615C-2799-43BF-B07B-2BB360C9A4D0}" type="presOf" srcId="{2C920DC2-9CCE-4BF4-9AD5-536DB66BAD45}" destId="{A6473E92-2612-4236-9431-5117A36E5845}" srcOrd="0" destOrd="1" presId="urn:microsoft.com/office/officeart/2005/8/layout/vList5"/>
    <dgm:cxn modelId="{82AA19AA-A5AD-406F-8860-CB00FBA14CE1}" type="presOf" srcId="{34F35FE7-BB6F-493E-9660-D205F7549615}" destId="{516F8781-2F86-4E3D-BD62-FDFC2B154747}" srcOrd="0" destOrd="0" presId="urn:microsoft.com/office/officeart/2005/8/layout/vList5"/>
    <dgm:cxn modelId="{2B01FFEC-CCAE-4076-A549-D2D3728A50CC}" type="presOf" srcId="{7958BEBF-E32B-4C40-BD01-E481603E1341}" destId="{8600A2DF-8996-4A00-A348-03F9AB48B753}" srcOrd="0" destOrd="0" presId="urn:microsoft.com/office/officeart/2005/8/layout/vList5"/>
    <dgm:cxn modelId="{07A895CE-FE7C-48F3-98DE-B5FF1A8958DE}" srcId="{7958BEBF-E32B-4C40-BD01-E481603E1341}" destId="{5FFD0951-EF94-4826-BB82-2823BC2C64F5}" srcOrd="0" destOrd="0" parTransId="{FC6B637C-51B1-4B32-AAE9-C2417FE2AAC3}" sibTransId="{00521900-E4E5-4537-AE97-0E2EFFB96324}"/>
    <dgm:cxn modelId="{937C46E6-27DF-4901-930F-5B13C7BDF969}" srcId="{7958BEBF-E32B-4C40-BD01-E481603E1341}" destId="{13448F73-10E2-45A0-BA42-6659C698E570}" srcOrd="2" destOrd="0" parTransId="{A6190044-B5BF-4E60-BADC-A286B98E73BE}" sibTransId="{A46B00F5-1F28-49F7-8AAE-901EB5887487}"/>
    <dgm:cxn modelId="{AF5C5910-8D5E-485B-B2F9-C9F0EE5B79C2}" type="presOf" srcId="{DC868E3A-96BB-4074-8FEE-5612AB82E919}" destId="{596D3FEC-6B1D-4419-AE2D-0D3FD8ED4B75}" srcOrd="0" destOrd="0" presId="urn:microsoft.com/office/officeart/2005/8/layout/vList5"/>
    <dgm:cxn modelId="{F9C07219-5007-4287-941B-6FEC3F972157}" type="presParOf" srcId="{8600A2DF-8996-4A00-A348-03F9AB48B753}" destId="{4C2CDC07-F823-45E1-8DCF-D75E2E34B430}" srcOrd="0" destOrd="0" presId="urn:microsoft.com/office/officeart/2005/8/layout/vList5"/>
    <dgm:cxn modelId="{59A244B0-1452-4BCA-B204-A8F7DA1AA354}" type="presParOf" srcId="{4C2CDC07-F823-45E1-8DCF-D75E2E34B430}" destId="{E2686EA0-ABEF-4C48-A864-8C60571532CC}" srcOrd="0" destOrd="0" presId="urn:microsoft.com/office/officeart/2005/8/layout/vList5"/>
    <dgm:cxn modelId="{1863FF28-120E-4AAA-8B40-77F35060E88D}" type="presParOf" srcId="{4C2CDC07-F823-45E1-8DCF-D75E2E34B430}" destId="{B5D93636-D70D-4352-A0E9-F2E5562DABD9}" srcOrd="1" destOrd="0" presId="urn:microsoft.com/office/officeart/2005/8/layout/vList5"/>
    <dgm:cxn modelId="{3BA366BF-8ED2-475A-B608-A5555DF39DC2}" type="presParOf" srcId="{8600A2DF-8996-4A00-A348-03F9AB48B753}" destId="{35E8312C-8527-48CB-B6FE-6C9C79906865}" srcOrd="1" destOrd="0" presId="urn:microsoft.com/office/officeart/2005/8/layout/vList5"/>
    <dgm:cxn modelId="{24BA7FD0-ED71-4007-8E0F-DA97B3320FEF}" type="presParOf" srcId="{8600A2DF-8996-4A00-A348-03F9AB48B753}" destId="{1C374CFF-89F9-43DF-B2BA-212727F23421}" srcOrd="2" destOrd="0" presId="urn:microsoft.com/office/officeart/2005/8/layout/vList5"/>
    <dgm:cxn modelId="{96C926AE-FAEB-4493-8242-0919807F2094}" type="presParOf" srcId="{1C374CFF-89F9-43DF-B2BA-212727F23421}" destId="{114B3CFC-331F-40CB-BE76-D575C65CCD0E}" srcOrd="0" destOrd="0" presId="urn:microsoft.com/office/officeart/2005/8/layout/vList5"/>
    <dgm:cxn modelId="{773A82D0-72E8-4319-B5A5-C473264CE7FE}" type="presParOf" srcId="{1C374CFF-89F9-43DF-B2BA-212727F23421}" destId="{A6473E92-2612-4236-9431-5117A36E5845}" srcOrd="1" destOrd="0" presId="urn:microsoft.com/office/officeart/2005/8/layout/vList5"/>
    <dgm:cxn modelId="{C3EA9FB4-FFAB-432D-BFBD-7A20B35E9DCF}" type="presParOf" srcId="{8600A2DF-8996-4A00-A348-03F9AB48B753}" destId="{009B170D-5CCB-4846-9941-D8EDA66A3949}" srcOrd="3" destOrd="0" presId="urn:microsoft.com/office/officeart/2005/8/layout/vList5"/>
    <dgm:cxn modelId="{A11266FF-F190-411F-97BE-BF395E475AA7}" type="presParOf" srcId="{8600A2DF-8996-4A00-A348-03F9AB48B753}" destId="{9627F7D9-5BB1-46DC-A3CD-F33B4A142656}" srcOrd="4" destOrd="0" presId="urn:microsoft.com/office/officeart/2005/8/layout/vList5"/>
    <dgm:cxn modelId="{DFAA3D2A-C756-4F02-AD88-ACD132D51995}" type="presParOf" srcId="{9627F7D9-5BB1-46DC-A3CD-F33B4A142656}" destId="{070DE571-2C3F-44AA-BE12-43125598716E}" srcOrd="0" destOrd="0" presId="urn:microsoft.com/office/officeart/2005/8/layout/vList5"/>
    <dgm:cxn modelId="{72FC8C9D-EC97-431D-B12A-2B6369C3B713}" type="presParOf" srcId="{9627F7D9-5BB1-46DC-A3CD-F33B4A142656}" destId="{5E48D938-85E1-4073-AE4A-1AEA99338E25}" srcOrd="1" destOrd="0" presId="urn:microsoft.com/office/officeart/2005/8/layout/vList5"/>
    <dgm:cxn modelId="{FFD970EF-9E7D-4C2B-BF2E-313F82E76E8D}" type="presParOf" srcId="{8600A2DF-8996-4A00-A348-03F9AB48B753}" destId="{17521375-EC69-43EF-B069-7649A6720BC6}" srcOrd="5" destOrd="0" presId="urn:microsoft.com/office/officeart/2005/8/layout/vList5"/>
    <dgm:cxn modelId="{56F8DB1B-A62E-46E5-8364-C0F9A5CEF4CC}" type="presParOf" srcId="{8600A2DF-8996-4A00-A348-03F9AB48B753}" destId="{A317FACA-88E7-4D0B-A9C5-03C1825A4DC9}" srcOrd="6" destOrd="0" presId="urn:microsoft.com/office/officeart/2005/8/layout/vList5"/>
    <dgm:cxn modelId="{46A7BD88-DCB9-40EF-BA8A-C7198496D0E0}" type="presParOf" srcId="{A317FACA-88E7-4D0B-A9C5-03C1825A4DC9}" destId="{516F8781-2F86-4E3D-BD62-FDFC2B154747}" srcOrd="0" destOrd="0" presId="urn:microsoft.com/office/officeart/2005/8/layout/vList5"/>
    <dgm:cxn modelId="{216E5E94-3F18-44E4-805D-73E2BE4B3122}" type="presParOf" srcId="{A317FACA-88E7-4D0B-A9C5-03C1825A4DC9}" destId="{596D3FEC-6B1D-4419-AE2D-0D3FD8ED4B7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649458-4539-48C0-9A8C-9BD774A8D16E}" type="doc">
      <dgm:prSet loTypeId="urn:microsoft.com/office/officeart/2005/8/layout/radial5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5505304-469D-4CC1-A02C-AF2612BBC532}">
      <dgm:prSet phldrT="[Text]"/>
      <dgm:spPr/>
      <dgm:t>
        <a:bodyPr/>
        <a:lstStyle/>
        <a:p>
          <a:r>
            <a:rPr lang="en-US" dirty="0" smtClean="0"/>
            <a:t>Regulatory Bottlenecks</a:t>
          </a:r>
          <a:endParaRPr lang="en-US" dirty="0"/>
        </a:p>
      </dgm:t>
    </dgm:pt>
    <dgm:pt modelId="{CFD9F0F3-D6CB-46B6-9905-46E1784C4244}" type="parTrans" cxnId="{D9B4EDB2-176C-4944-9B60-02AD1446B2CB}">
      <dgm:prSet/>
      <dgm:spPr/>
      <dgm:t>
        <a:bodyPr/>
        <a:lstStyle/>
        <a:p>
          <a:endParaRPr lang="en-US"/>
        </a:p>
      </dgm:t>
    </dgm:pt>
    <dgm:pt modelId="{001F4E4E-837B-495B-A2C3-9CBD25176FFA}" type="sibTrans" cxnId="{D9B4EDB2-176C-4944-9B60-02AD1446B2CB}">
      <dgm:prSet/>
      <dgm:spPr/>
      <dgm:t>
        <a:bodyPr/>
        <a:lstStyle/>
        <a:p>
          <a:endParaRPr lang="en-US"/>
        </a:p>
      </dgm:t>
    </dgm:pt>
    <dgm:pt modelId="{AEF385D2-6D39-4007-8CBA-4AE8B0633B7A}">
      <dgm:prSet phldrT="[Text]"/>
      <dgm:spPr/>
      <dgm:t>
        <a:bodyPr/>
        <a:lstStyle/>
        <a:p>
          <a:r>
            <a:rPr lang="en-US" dirty="0" smtClean="0"/>
            <a:t>Harmonizing Standards</a:t>
          </a:r>
          <a:endParaRPr lang="en-US" dirty="0"/>
        </a:p>
      </dgm:t>
    </dgm:pt>
    <dgm:pt modelId="{2CE72FF3-43E6-4DDA-B4E2-B0494B6DB5B2}" type="parTrans" cxnId="{1CCC4E8D-457C-4C78-8314-2BDB87744B85}">
      <dgm:prSet/>
      <dgm:spPr/>
      <dgm:t>
        <a:bodyPr/>
        <a:lstStyle/>
        <a:p>
          <a:endParaRPr lang="en-US"/>
        </a:p>
      </dgm:t>
    </dgm:pt>
    <dgm:pt modelId="{43D8C588-13AA-4046-AF10-09722CFB1BE7}" type="sibTrans" cxnId="{1CCC4E8D-457C-4C78-8314-2BDB87744B85}">
      <dgm:prSet/>
      <dgm:spPr/>
      <dgm:t>
        <a:bodyPr/>
        <a:lstStyle/>
        <a:p>
          <a:endParaRPr lang="en-US"/>
        </a:p>
      </dgm:t>
    </dgm:pt>
    <dgm:pt modelId="{E9DE15B3-98D8-4012-A7AD-51FAAEEF3F13}">
      <dgm:prSet phldrT="[Text]"/>
      <dgm:spPr/>
      <dgm:t>
        <a:bodyPr/>
        <a:lstStyle/>
        <a:p>
          <a:r>
            <a:rPr lang="en-US" dirty="0" smtClean="0"/>
            <a:t>Co-ordination in case of Network Congestion</a:t>
          </a:r>
          <a:endParaRPr lang="en-US" dirty="0"/>
        </a:p>
      </dgm:t>
    </dgm:pt>
    <dgm:pt modelId="{08FCC769-44E3-428F-84D4-B4F238E85267}" type="parTrans" cxnId="{A8391BE8-FD50-4110-9B23-7F49308410EF}">
      <dgm:prSet/>
      <dgm:spPr/>
      <dgm:t>
        <a:bodyPr/>
        <a:lstStyle/>
        <a:p>
          <a:endParaRPr lang="en-US"/>
        </a:p>
      </dgm:t>
    </dgm:pt>
    <dgm:pt modelId="{ABB08DF2-98B0-457F-AFB0-3B820A3DD9B6}" type="sibTrans" cxnId="{A8391BE8-FD50-4110-9B23-7F49308410EF}">
      <dgm:prSet/>
      <dgm:spPr/>
      <dgm:t>
        <a:bodyPr/>
        <a:lstStyle/>
        <a:p>
          <a:endParaRPr lang="en-US"/>
        </a:p>
      </dgm:t>
    </dgm:pt>
    <dgm:pt modelId="{D1F2C60A-CF3C-459F-8445-342008B8481D}">
      <dgm:prSet phldrT="[Text]"/>
      <dgm:spPr/>
      <dgm:t>
        <a:bodyPr/>
        <a:lstStyle/>
        <a:p>
          <a:r>
            <a:rPr lang="en-US" dirty="0" smtClean="0"/>
            <a:t>Ownership of Network Upgrade</a:t>
          </a:r>
          <a:endParaRPr lang="en-US" dirty="0"/>
        </a:p>
      </dgm:t>
    </dgm:pt>
    <dgm:pt modelId="{868EE5A8-FDA5-4921-A4F3-216AFEF48DA4}" type="parTrans" cxnId="{13ECD2F5-5600-4468-82C2-0AD3927D30C4}">
      <dgm:prSet/>
      <dgm:spPr/>
      <dgm:t>
        <a:bodyPr/>
        <a:lstStyle/>
        <a:p>
          <a:endParaRPr lang="en-US"/>
        </a:p>
      </dgm:t>
    </dgm:pt>
    <dgm:pt modelId="{A777DE34-9FD1-43FB-A1C5-A6B750F5D3EE}" type="sibTrans" cxnId="{13ECD2F5-5600-4468-82C2-0AD3927D30C4}">
      <dgm:prSet/>
      <dgm:spPr/>
      <dgm:t>
        <a:bodyPr/>
        <a:lstStyle/>
        <a:p>
          <a:endParaRPr lang="en-US"/>
        </a:p>
      </dgm:t>
    </dgm:pt>
    <dgm:pt modelId="{9E928371-FD64-4B3D-B009-6BF9905E25A4}">
      <dgm:prSet phldrT="[Text]"/>
      <dgm:spPr/>
      <dgm:t>
        <a:bodyPr/>
        <a:lstStyle/>
        <a:p>
          <a:r>
            <a:rPr lang="en-US" dirty="0" smtClean="0"/>
            <a:t>Decide Compensation /Penalty Issues</a:t>
          </a:r>
          <a:endParaRPr lang="en-US" dirty="0"/>
        </a:p>
      </dgm:t>
    </dgm:pt>
    <dgm:pt modelId="{9F89CA38-6170-4B0D-85A4-00DEF910AB0F}" type="parTrans" cxnId="{28CE789F-3F6A-4809-A078-2BE7F3394EB5}">
      <dgm:prSet/>
      <dgm:spPr/>
      <dgm:t>
        <a:bodyPr/>
        <a:lstStyle/>
        <a:p>
          <a:endParaRPr lang="en-US"/>
        </a:p>
      </dgm:t>
    </dgm:pt>
    <dgm:pt modelId="{4E5F3128-E40D-412A-9DB8-D0342AAECF3B}" type="sibTrans" cxnId="{28CE789F-3F6A-4809-A078-2BE7F3394EB5}">
      <dgm:prSet/>
      <dgm:spPr/>
      <dgm:t>
        <a:bodyPr/>
        <a:lstStyle/>
        <a:p>
          <a:endParaRPr lang="en-US"/>
        </a:p>
      </dgm:t>
    </dgm:pt>
    <dgm:pt modelId="{8378EC3C-7348-43A5-9934-CFE5D1AF362D}" type="pres">
      <dgm:prSet presAssocID="{DA649458-4539-48C0-9A8C-9BD774A8D16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12B28D-FAB8-4EA8-9FBB-116FCC366828}" type="pres">
      <dgm:prSet presAssocID="{25505304-469D-4CC1-A02C-AF2612BBC532}" presName="centerShape" presStyleLbl="node0" presStyleIdx="0" presStyleCnt="1"/>
      <dgm:spPr/>
      <dgm:t>
        <a:bodyPr/>
        <a:lstStyle/>
        <a:p>
          <a:endParaRPr lang="en-US"/>
        </a:p>
      </dgm:t>
    </dgm:pt>
    <dgm:pt modelId="{292660C9-0AE2-45FE-9DFA-8EC6A96596B9}" type="pres">
      <dgm:prSet presAssocID="{2CE72FF3-43E6-4DDA-B4E2-B0494B6DB5B2}" presName="parTrans" presStyleLbl="sibTrans2D1" presStyleIdx="0" presStyleCnt="4"/>
      <dgm:spPr/>
      <dgm:t>
        <a:bodyPr/>
        <a:lstStyle/>
        <a:p>
          <a:endParaRPr lang="en-US"/>
        </a:p>
      </dgm:t>
    </dgm:pt>
    <dgm:pt modelId="{41E340E0-4676-433B-B5E6-FAD5221E053A}" type="pres">
      <dgm:prSet presAssocID="{2CE72FF3-43E6-4DDA-B4E2-B0494B6DB5B2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F5DAC3C8-6EAC-4596-90A7-9116CFC4CA42}" type="pres">
      <dgm:prSet presAssocID="{AEF385D2-6D39-4007-8CBA-4AE8B0633B7A}" presName="node" presStyleLbl="node1" presStyleIdx="0" presStyleCnt="4" custScaleX="138684" custScaleY="87876" custRadScaleRad="91515" custRadScaleInc="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F401B1-0F41-4257-AADD-5F9A7DBBA3AE}" type="pres">
      <dgm:prSet presAssocID="{08FCC769-44E3-428F-84D4-B4F238E85267}" presName="parTrans" presStyleLbl="sibTrans2D1" presStyleIdx="1" presStyleCnt="4"/>
      <dgm:spPr/>
      <dgm:t>
        <a:bodyPr/>
        <a:lstStyle/>
        <a:p>
          <a:endParaRPr lang="en-US"/>
        </a:p>
      </dgm:t>
    </dgm:pt>
    <dgm:pt modelId="{CF09DE2E-A413-467F-A1EF-FD402EECFB8E}" type="pres">
      <dgm:prSet presAssocID="{08FCC769-44E3-428F-84D4-B4F238E8526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CAA16570-DBC6-4583-BE99-8946D37A096B}" type="pres">
      <dgm:prSet presAssocID="{E9DE15B3-98D8-4012-A7AD-51FAAEEF3F13}" presName="node" presStyleLbl="node1" presStyleIdx="1" presStyleCnt="4" custScaleX="1257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96F60F-10DC-4962-93F5-161CF837B2DF}" type="pres">
      <dgm:prSet presAssocID="{868EE5A8-FDA5-4921-A4F3-216AFEF48DA4}" presName="parTrans" presStyleLbl="sibTrans2D1" presStyleIdx="2" presStyleCnt="4"/>
      <dgm:spPr/>
      <dgm:t>
        <a:bodyPr/>
        <a:lstStyle/>
        <a:p>
          <a:endParaRPr lang="en-US"/>
        </a:p>
      </dgm:t>
    </dgm:pt>
    <dgm:pt modelId="{C7AB2916-20D8-4A6B-A4DD-5561248697DB}" type="pres">
      <dgm:prSet presAssocID="{868EE5A8-FDA5-4921-A4F3-216AFEF48DA4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9E1D3F8F-08D6-4C26-B834-855480929417}" type="pres">
      <dgm:prSet presAssocID="{D1F2C60A-CF3C-459F-8445-342008B8481D}" presName="node" presStyleLbl="node1" presStyleIdx="2" presStyleCnt="4" custScaleX="126927" custRadScaleRad="922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02B7CF-7CAC-47F9-AD76-339002E93755}" type="pres">
      <dgm:prSet presAssocID="{9F89CA38-6170-4B0D-85A4-00DEF910AB0F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5F987DC-4CF6-4E9C-B7B0-EBD0371442ED}" type="pres">
      <dgm:prSet presAssocID="{9F89CA38-6170-4B0D-85A4-00DEF910AB0F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55AA68E3-8D9E-47BF-8401-3897695E8584}" type="pres">
      <dgm:prSet presAssocID="{9E928371-FD64-4B3D-B009-6BF9905E25A4}" presName="node" presStyleLbl="node1" presStyleIdx="3" presStyleCnt="4" custScaleX="1249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2C74FB-B09F-4A9A-A361-A3EFD2522AF9}" type="presOf" srcId="{868EE5A8-FDA5-4921-A4F3-216AFEF48DA4}" destId="{C7AB2916-20D8-4A6B-A4DD-5561248697DB}" srcOrd="1" destOrd="0" presId="urn:microsoft.com/office/officeart/2005/8/layout/radial5"/>
    <dgm:cxn modelId="{A8391BE8-FD50-4110-9B23-7F49308410EF}" srcId="{25505304-469D-4CC1-A02C-AF2612BBC532}" destId="{E9DE15B3-98D8-4012-A7AD-51FAAEEF3F13}" srcOrd="1" destOrd="0" parTransId="{08FCC769-44E3-428F-84D4-B4F238E85267}" sibTransId="{ABB08DF2-98B0-457F-AFB0-3B820A3DD9B6}"/>
    <dgm:cxn modelId="{718B2A0D-4830-46B2-8F7B-7F9491C1F29F}" type="presOf" srcId="{9E928371-FD64-4B3D-B009-6BF9905E25A4}" destId="{55AA68E3-8D9E-47BF-8401-3897695E8584}" srcOrd="0" destOrd="0" presId="urn:microsoft.com/office/officeart/2005/8/layout/radial5"/>
    <dgm:cxn modelId="{13ECD2F5-5600-4468-82C2-0AD3927D30C4}" srcId="{25505304-469D-4CC1-A02C-AF2612BBC532}" destId="{D1F2C60A-CF3C-459F-8445-342008B8481D}" srcOrd="2" destOrd="0" parTransId="{868EE5A8-FDA5-4921-A4F3-216AFEF48DA4}" sibTransId="{A777DE34-9FD1-43FB-A1C5-A6B750F5D3EE}"/>
    <dgm:cxn modelId="{AC44A521-29B0-40DD-8E54-620AF8E00EEC}" type="presOf" srcId="{2CE72FF3-43E6-4DDA-B4E2-B0494B6DB5B2}" destId="{41E340E0-4676-433B-B5E6-FAD5221E053A}" srcOrd="1" destOrd="0" presId="urn:microsoft.com/office/officeart/2005/8/layout/radial5"/>
    <dgm:cxn modelId="{1CCC4E8D-457C-4C78-8314-2BDB87744B85}" srcId="{25505304-469D-4CC1-A02C-AF2612BBC532}" destId="{AEF385D2-6D39-4007-8CBA-4AE8B0633B7A}" srcOrd="0" destOrd="0" parTransId="{2CE72FF3-43E6-4DDA-B4E2-B0494B6DB5B2}" sibTransId="{43D8C588-13AA-4046-AF10-09722CFB1BE7}"/>
    <dgm:cxn modelId="{D9B4EDB2-176C-4944-9B60-02AD1446B2CB}" srcId="{DA649458-4539-48C0-9A8C-9BD774A8D16E}" destId="{25505304-469D-4CC1-A02C-AF2612BBC532}" srcOrd="0" destOrd="0" parTransId="{CFD9F0F3-D6CB-46B6-9905-46E1784C4244}" sibTransId="{001F4E4E-837B-495B-A2C3-9CBD25176FFA}"/>
    <dgm:cxn modelId="{622AFCC3-A4D6-4209-BC59-6053E268774A}" type="presOf" srcId="{9F89CA38-6170-4B0D-85A4-00DEF910AB0F}" destId="{D902B7CF-7CAC-47F9-AD76-339002E93755}" srcOrd="0" destOrd="0" presId="urn:microsoft.com/office/officeart/2005/8/layout/radial5"/>
    <dgm:cxn modelId="{8A8082BA-8303-4978-A5AF-F1E607A7305E}" type="presOf" srcId="{08FCC769-44E3-428F-84D4-B4F238E85267}" destId="{CF09DE2E-A413-467F-A1EF-FD402EECFB8E}" srcOrd="1" destOrd="0" presId="urn:microsoft.com/office/officeart/2005/8/layout/radial5"/>
    <dgm:cxn modelId="{D50EB7BC-CED0-4EBC-B628-FD906B9EC56C}" type="presOf" srcId="{D1F2C60A-CF3C-459F-8445-342008B8481D}" destId="{9E1D3F8F-08D6-4C26-B834-855480929417}" srcOrd="0" destOrd="0" presId="urn:microsoft.com/office/officeart/2005/8/layout/radial5"/>
    <dgm:cxn modelId="{2BE42A8F-9C72-4903-8993-C50F4288FCA4}" type="presOf" srcId="{AEF385D2-6D39-4007-8CBA-4AE8B0633B7A}" destId="{F5DAC3C8-6EAC-4596-90A7-9116CFC4CA42}" srcOrd="0" destOrd="0" presId="urn:microsoft.com/office/officeart/2005/8/layout/radial5"/>
    <dgm:cxn modelId="{1D79BFCA-AB00-41FA-9AD9-4AF19EDF1D3B}" type="presOf" srcId="{868EE5A8-FDA5-4921-A4F3-216AFEF48DA4}" destId="{1E96F60F-10DC-4962-93F5-161CF837B2DF}" srcOrd="0" destOrd="0" presId="urn:microsoft.com/office/officeart/2005/8/layout/radial5"/>
    <dgm:cxn modelId="{EEAE8456-39FE-490C-A7C2-822DAAF6418B}" type="presOf" srcId="{08FCC769-44E3-428F-84D4-B4F238E85267}" destId="{74F401B1-0F41-4257-AADD-5F9A7DBBA3AE}" srcOrd="0" destOrd="0" presId="urn:microsoft.com/office/officeart/2005/8/layout/radial5"/>
    <dgm:cxn modelId="{903621DA-2D51-4A13-96E7-4F8688FD256A}" type="presOf" srcId="{E9DE15B3-98D8-4012-A7AD-51FAAEEF3F13}" destId="{CAA16570-DBC6-4583-BE99-8946D37A096B}" srcOrd="0" destOrd="0" presId="urn:microsoft.com/office/officeart/2005/8/layout/radial5"/>
    <dgm:cxn modelId="{C33A2D4E-D698-48AA-8EE1-BB22E4C792BB}" type="presOf" srcId="{2CE72FF3-43E6-4DDA-B4E2-B0494B6DB5B2}" destId="{292660C9-0AE2-45FE-9DFA-8EC6A96596B9}" srcOrd="0" destOrd="0" presId="urn:microsoft.com/office/officeart/2005/8/layout/radial5"/>
    <dgm:cxn modelId="{28CE789F-3F6A-4809-A078-2BE7F3394EB5}" srcId="{25505304-469D-4CC1-A02C-AF2612BBC532}" destId="{9E928371-FD64-4B3D-B009-6BF9905E25A4}" srcOrd="3" destOrd="0" parTransId="{9F89CA38-6170-4B0D-85A4-00DEF910AB0F}" sibTransId="{4E5F3128-E40D-412A-9DB8-D0342AAECF3B}"/>
    <dgm:cxn modelId="{656D5BCD-76C8-47EE-B545-AD8FE069D42E}" type="presOf" srcId="{9F89CA38-6170-4B0D-85A4-00DEF910AB0F}" destId="{85F987DC-4CF6-4E9C-B7B0-EBD0371442ED}" srcOrd="1" destOrd="0" presId="urn:microsoft.com/office/officeart/2005/8/layout/radial5"/>
    <dgm:cxn modelId="{28393A75-A89D-4D2C-A068-3836E48A8625}" type="presOf" srcId="{25505304-469D-4CC1-A02C-AF2612BBC532}" destId="{0512B28D-FAB8-4EA8-9FBB-116FCC366828}" srcOrd="0" destOrd="0" presId="urn:microsoft.com/office/officeart/2005/8/layout/radial5"/>
    <dgm:cxn modelId="{43E2F170-F140-4310-9DC0-6AB82E973CCE}" type="presOf" srcId="{DA649458-4539-48C0-9A8C-9BD774A8D16E}" destId="{8378EC3C-7348-43A5-9934-CFE5D1AF362D}" srcOrd="0" destOrd="0" presId="urn:microsoft.com/office/officeart/2005/8/layout/radial5"/>
    <dgm:cxn modelId="{767BFF92-2563-402A-B774-0AACDA7C8D51}" type="presParOf" srcId="{8378EC3C-7348-43A5-9934-CFE5D1AF362D}" destId="{0512B28D-FAB8-4EA8-9FBB-116FCC366828}" srcOrd="0" destOrd="0" presId="urn:microsoft.com/office/officeart/2005/8/layout/radial5"/>
    <dgm:cxn modelId="{7128BC8B-38E7-4DF3-BCF6-EC2A722BEFEB}" type="presParOf" srcId="{8378EC3C-7348-43A5-9934-CFE5D1AF362D}" destId="{292660C9-0AE2-45FE-9DFA-8EC6A96596B9}" srcOrd="1" destOrd="0" presId="urn:microsoft.com/office/officeart/2005/8/layout/radial5"/>
    <dgm:cxn modelId="{3EAA9FE3-DD57-475B-8D05-421443E792CF}" type="presParOf" srcId="{292660C9-0AE2-45FE-9DFA-8EC6A96596B9}" destId="{41E340E0-4676-433B-B5E6-FAD5221E053A}" srcOrd="0" destOrd="0" presId="urn:microsoft.com/office/officeart/2005/8/layout/radial5"/>
    <dgm:cxn modelId="{503F4238-508F-4748-9C64-2C9B996983D0}" type="presParOf" srcId="{8378EC3C-7348-43A5-9934-CFE5D1AF362D}" destId="{F5DAC3C8-6EAC-4596-90A7-9116CFC4CA42}" srcOrd="2" destOrd="0" presId="urn:microsoft.com/office/officeart/2005/8/layout/radial5"/>
    <dgm:cxn modelId="{4584C670-C43B-41C5-A0E3-596CCFCDD597}" type="presParOf" srcId="{8378EC3C-7348-43A5-9934-CFE5D1AF362D}" destId="{74F401B1-0F41-4257-AADD-5F9A7DBBA3AE}" srcOrd="3" destOrd="0" presId="urn:microsoft.com/office/officeart/2005/8/layout/radial5"/>
    <dgm:cxn modelId="{3E83E52D-CB1B-4D17-B9A2-86D6FA0D6F26}" type="presParOf" srcId="{74F401B1-0F41-4257-AADD-5F9A7DBBA3AE}" destId="{CF09DE2E-A413-467F-A1EF-FD402EECFB8E}" srcOrd="0" destOrd="0" presId="urn:microsoft.com/office/officeart/2005/8/layout/radial5"/>
    <dgm:cxn modelId="{B1BB5562-8466-4A3F-B663-8898570028E7}" type="presParOf" srcId="{8378EC3C-7348-43A5-9934-CFE5D1AF362D}" destId="{CAA16570-DBC6-4583-BE99-8946D37A096B}" srcOrd="4" destOrd="0" presId="urn:microsoft.com/office/officeart/2005/8/layout/radial5"/>
    <dgm:cxn modelId="{2AD2D34B-1363-4E4D-8BAC-50BBFE115074}" type="presParOf" srcId="{8378EC3C-7348-43A5-9934-CFE5D1AF362D}" destId="{1E96F60F-10DC-4962-93F5-161CF837B2DF}" srcOrd="5" destOrd="0" presId="urn:microsoft.com/office/officeart/2005/8/layout/radial5"/>
    <dgm:cxn modelId="{B7745555-0D0E-419F-96AA-5193FD1CA80A}" type="presParOf" srcId="{1E96F60F-10DC-4962-93F5-161CF837B2DF}" destId="{C7AB2916-20D8-4A6B-A4DD-5561248697DB}" srcOrd="0" destOrd="0" presId="urn:microsoft.com/office/officeart/2005/8/layout/radial5"/>
    <dgm:cxn modelId="{F4DB75AE-D7BD-4D6E-96FC-7636E8A70217}" type="presParOf" srcId="{8378EC3C-7348-43A5-9934-CFE5D1AF362D}" destId="{9E1D3F8F-08D6-4C26-B834-855480929417}" srcOrd="6" destOrd="0" presId="urn:microsoft.com/office/officeart/2005/8/layout/radial5"/>
    <dgm:cxn modelId="{A01514F2-0DB8-4A7A-805E-E0810B50DC7A}" type="presParOf" srcId="{8378EC3C-7348-43A5-9934-CFE5D1AF362D}" destId="{D902B7CF-7CAC-47F9-AD76-339002E93755}" srcOrd="7" destOrd="0" presId="urn:microsoft.com/office/officeart/2005/8/layout/radial5"/>
    <dgm:cxn modelId="{66D01074-0891-4C79-9BDB-8621B80FE525}" type="presParOf" srcId="{D902B7CF-7CAC-47F9-AD76-339002E93755}" destId="{85F987DC-4CF6-4E9C-B7B0-EBD0371442ED}" srcOrd="0" destOrd="0" presId="urn:microsoft.com/office/officeart/2005/8/layout/radial5"/>
    <dgm:cxn modelId="{851E153B-3354-41D6-A725-E5863F3EAB1F}" type="presParOf" srcId="{8378EC3C-7348-43A5-9934-CFE5D1AF362D}" destId="{55AA68E3-8D9E-47BF-8401-3897695E858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3E2CFB-313B-4EC1-93F7-18ECA9FFF595}" type="doc">
      <dgm:prSet loTypeId="urn:microsoft.com/office/officeart/2005/8/layout/list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F148EAD-B276-4328-B089-B6A738D4459E}">
      <dgm:prSet phldrT="[Text]"/>
      <dgm:spPr/>
      <dgm:t>
        <a:bodyPr/>
        <a:lstStyle/>
        <a:p>
          <a:r>
            <a:rPr lang="en-US" dirty="0" smtClean="0"/>
            <a:t>Necessary </a:t>
          </a:r>
          <a:r>
            <a:rPr lang="en-US" u="sng" dirty="0" smtClean="0"/>
            <a:t>provisions</a:t>
          </a:r>
          <a:r>
            <a:rPr lang="en-US" dirty="0" smtClean="0"/>
            <a:t> in Electricity </a:t>
          </a:r>
          <a:r>
            <a:rPr lang="en-US" u="sng" dirty="0" smtClean="0"/>
            <a:t>Laws and Regulations</a:t>
          </a:r>
          <a:endParaRPr lang="en-US" u="sng" dirty="0"/>
        </a:p>
      </dgm:t>
    </dgm:pt>
    <dgm:pt modelId="{A81DB9F3-EE01-49A0-90CC-68447B140DA1}" type="parTrans" cxnId="{1B69C2BF-9B27-462F-A0D3-DB34870F99A3}">
      <dgm:prSet/>
      <dgm:spPr/>
      <dgm:t>
        <a:bodyPr/>
        <a:lstStyle/>
        <a:p>
          <a:endParaRPr lang="en-US"/>
        </a:p>
      </dgm:t>
    </dgm:pt>
    <dgm:pt modelId="{EF426403-ED68-4B63-90CA-A2D05E931905}" type="sibTrans" cxnId="{1B69C2BF-9B27-462F-A0D3-DB34870F99A3}">
      <dgm:prSet/>
      <dgm:spPr/>
      <dgm:t>
        <a:bodyPr/>
        <a:lstStyle/>
        <a:p>
          <a:endParaRPr lang="en-US"/>
        </a:p>
      </dgm:t>
    </dgm:pt>
    <dgm:pt modelId="{3A1A463D-F112-4F47-AC82-323769334815}">
      <dgm:prSet phldrT="[Text]"/>
      <dgm:spPr/>
      <dgm:t>
        <a:bodyPr/>
        <a:lstStyle/>
        <a:p>
          <a:r>
            <a:rPr lang="en-US" dirty="0" smtClean="0"/>
            <a:t>Well </a:t>
          </a:r>
          <a:r>
            <a:rPr lang="en-US" u="sng" dirty="0" smtClean="0"/>
            <a:t>defined</a:t>
          </a:r>
          <a:r>
            <a:rPr lang="en-US" dirty="0" smtClean="0"/>
            <a:t> Project </a:t>
          </a:r>
          <a:r>
            <a:rPr lang="en-US" u="sng" dirty="0" smtClean="0"/>
            <a:t>Scope</a:t>
          </a:r>
          <a:endParaRPr lang="en-US" u="sng" dirty="0"/>
        </a:p>
      </dgm:t>
    </dgm:pt>
    <dgm:pt modelId="{CF3D3713-5380-4FCB-B8A3-0B1B01A69FF5}" type="parTrans" cxnId="{0DDAFCA7-1FA9-4983-A92B-14AB7B0C8C43}">
      <dgm:prSet/>
      <dgm:spPr/>
      <dgm:t>
        <a:bodyPr/>
        <a:lstStyle/>
        <a:p>
          <a:endParaRPr lang="en-US"/>
        </a:p>
      </dgm:t>
    </dgm:pt>
    <dgm:pt modelId="{7C43616D-717A-415E-A2F0-962FCE712F3F}" type="sibTrans" cxnId="{0DDAFCA7-1FA9-4983-A92B-14AB7B0C8C43}">
      <dgm:prSet/>
      <dgm:spPr/>
      <dgm:t>
        <a:bodyPr/>
        <a:lstStyle/>
        <a:p>
          <a:endParaRPr lang="en-US"/>
        </a:p>
      </dgm:t>
    </dgm:pt>
    <dgm:pt modelId="{2534106E-41A0-42DD-9F2A-351B37CBC014}">
      <dgm:prSet phldrT="[Text]"/>
      <dgm:spPr/>
      <dgm:t>
        <a:bodyPr/>
        <a:lstStyle/>
        <a:p>
          <a:r>
            <a:rPr lang="en-US" dirty="0" smtClean="0"/>
            <a:t>Clearly laid out </a:t>
          </a:r>
          <a:r>
            <a:rPr lang="en-US" u="sng" dirty="0" smtClean="0"/>
            <a:t>procedures for</a:t>
          </a:r>
          <a:r>
            <a:rPr lang="en-US" dirty="0" smtClean="0"/>
            <a:t> obtaining necessary </a:t>
          </a:r>
          <a:r>
            <a:rPr lang="en-US" u="sng" dirty="0" smtClean="0"/>
            <a:t>clearances</a:t>
          </a:r>
          <a:endParaRPr lang="en-US" u="sng" dirty="0"/>
        </a:p>
      </dgm:t>
    </dgm:pt>
    <dgm:pt modelId="{67D57E6E-3E2A-4C5B-B8C2-ADC2E29C56DC}" type="parTrans" cxnId="{4A4FB351-D79D-44B0-83B8-1D399C206971}">
      <dgm:prSet/>
      <dgm:spPr/>
      <dgm:t>
        <a:bodyPr/>
        <a:lstStyle/>
        <a:p>
          <a:endParaRPr lang="en-US"/>
        </a:p>
      </dgm:t>
    </dgm:pt>
    <dgm:pt modelId="{94078665-1CFE-4F19-AF6A-89FA97B04239}" type="sibTrans" cxnId="{4A4FB351-D79D-44B0-83B8-1D399C206971}">
      <dgm:prSet/>
      <dgm:spPr/>
      <dgm:t>
        <a:bodyPr/>
        <a:lstStyle/>
        <a:p>
          <a:endParaRPr lang="en-US"/>
        </a:p>
      </dgm:t>
    </dgm:pt>
    <dgm:pt modelId="{3A9D392E-E66E-43A6-BC3A-1486375AE2C0}">
      <dgm:prSet phldrT="[Text]"/>
      <dgm:spPr/>
      <dgm:t>
        <a:bodyPr/>
        <a:lstStyle/>
        <a:p>
          <a:r>
            <a:rPr lang="en-US" u="sng" dirty="0" smtClean="0"/>
            <a:t>Local bodies</a:t>
          </a:r>
          <a:r>
            <a:rPr lang="en-US" dirty="0" smtClean="0"/>
            <a:t> to be geared up and </a:t>
          </a:r>
          <a:r>
            <a:rPr lang="en-US" u="sng" dirty="0" smtClean="0"/>
            <a:t>co-operative</a:t>
          </a:r>
          <a:endParaRPr lang="en-US" u="sng" dirty="0"/>
        </a:p>
      </dgm:t>
    </dgm:pt>
    <dgm:pt modelId="{40894068-F6FC-4EC6-9E66-4E801829889E}" type="parTrans" cxnId="{FDD2DF6B-B238-4D0E-BDE7-86B630C7FBEB}">
      <dgm:prSet/>
      <dgm:spPr/>
      <dgm:t>
        <a:bodyPr/>
        <a:lstStyle/>
        <a:p>
          <a:endParaRPr lang="en-US"/>
        </a:p>
      </dgm:t>
    </dgm:pt>
    <dgm:pt modelId="{6457736D-C895-40A5-A0E6-FD35CA643A5A}" type="sibTrans" cxnId="{FDD2DF6B-B238-4D0E-BDE7-86B630C7FBEB}">
      <dgm:prSet/>
      <dgm:spPr/>
      <dgm:t>
        <a:bodyPr/>
        <a:lstStyle/>
        <a:p>
          <a:endParaRPr lang="en-US"/>
        </a:p>
      </dgm:t>
    </dgm:pt>
    <dgm:pt modelId="{E584EAE1-1714-419D-BE0D-31D5787FA5B3}">
      <dgm:prSet phldrT="[Text]"/>
      <dgm:spPr/>
      <dgm:t>
        <a:bodyPr/>
        <a:lstStyle/>
        <a:p>
          <a:r>
            <a:rPr lang="en-US" u="sng" dirty="0" smtClean="0"/>
            <a:t>Assured mechanism</a:t>
          </a:r>
          <a:r>
            <a:rPr lang="en-US" u="none" dirty="0" smtClean="0"/>
            <a:t> for </a:t>
          </a:r>
          <a:r>
            <a:rPr lang="en-US" dirty="0" smtClean="0"/>
            <a:t>return of investment</a:t>
          </a:r>
          <a:endParaRPr lang="en-US" dirty="0"/>
        </a:p>
      </dgm:t>
    </dgm:pt>
    <dgm:pt modelId="{3354755E-B4A2-4E33-9EB3-68215AFBA241}" type="parTrans" cxnId="{8F4B38B7-47CF-4E8B-8158-50FFC9A28250}">
      <dgm:prSet/>
      <dgm:spPr/>
      <dgm:t>
        <a:bodyPr/>
        <a:lstStyle/>
        <a:p>
          <a:endParaRPr lang="en-US"/>
        </a:p>
      </dgm:t>
    </dgm:pt>
    <dgm:pt modelId="{75F35C2D-6921-4BCF-961E-FEDC46EDADB0}" type="sibTrans" cxnId="{8F4B38B7-47CF-4E8B-8158-50FFC9A28250}">
      <dgm:prSet/>
      <dgm:spPr/>
      <dgm:t>
        <a:bodyPr/>
        <a:lstStyle/>
        <a:p>
          <a:endParaRPr lang="en-US"/>
        </a:p>
      </dgm:t>
    </dgm:pt>
    <dgm:pt modelId="{2B051466-DB19-40CC-9F1B-D4FAFD98C8A4}">
      <dgm:prSet phldrT="[Text]"/>
      <dgm:spPr/>
      <dgm:t>
        <a:bodyPr/>
        <a:lstStyle/>
        <a:p>
          <a:r>
            <a:rPr lang="en-US" dirty="0" smtClean="0"/>
            <a:t>Insulation from all </a:t>
          </a:r>
          <a:r>
            <a:rPr lang="en-US" u="sng" dirty="0" smtClean="0"/>
            <a:t>political risks</a:t>
          </a:r>
          <a:endParaRPr lang="en-US" u="sng" dirty="0"/>
        </a:p>
      </dgm:t>
    </dgm:pt>
    <dgm:pt modelId="{BE312288-39F9-48A2-8682-159BC7EFEE5D}" type="parTrans" cxnId="{F01DAE72-B629-4F7A-B1CD-C2B1E125C04E}">
      <dgm:prSet/>
      <dgm:spPr/>
      <dgm:t>
        <a:bodyPr/>
        <a:lstStyle/>
        <a:p>
          <a:endParaRPr lang="en-US"/>
        </a:p>
      </dgm:t>
    </dgm:pt>
    <dgm:pt modelId="{6DB54190-84F5-4F6A-BD1E-1F882B183399}" type="sibTrans" cxnId="{F01DAE72-B629-4F7A-B1CD-C2B1E125C04E}">
      <dgm:prSet/>
      <dgm:spPr/>
      <dgm:t>
        <a:bodyPr/>
        <a:lstStyle/>
        <a:p>
          <a:endParaRPr lang="en-US"/>
        </a:p>
      </dgm:t>
    </dgm:pt>
    <dgm:pt modelId="{46262CD6-7D40-464E-AB80-D903C449BF42}">
      <dgm:prSet phldrT="[Text]"/>
      <dgm:spPr/>
      <dgm:t>
        <a:bodyPr/>
        <a:lstStyle/>
        <a:p>
          <a:r>
            <a:rPr lang="en-US" dirty="0" smtClean="0"/>
            <a:t>Mechanisms to deal with changes in time schedule, cost escalations and line realignments</a:t>
          </a:r>
          <a:endParaRPr lang="en-US" dirty="0"/>
        </a:p>
      </dgm:t>
    </dgm:pt>
    <dgm:pt modelId="{1E1D9163-2C90-4C4D-90B9-F2151C639AAE}" type="parTrans" cxnId="{5602617C-94A8-43CC-B117-CF93276FC321}">
      <dgm:prSet/>
      <dgm:spPr/>
      <dgm:t>
        <a:bodyPr/>
        <a:lstStyle/>
        <a:p>
          <a:endParaRPr lang="en-US"/>
        </a:p>
      </dgm:t>
    </dgm:pt>
    <dgm:pt modelId="{289716DC-77C8-48C2-9DEF-C51F570E1FCC}" type="sibTrans" cxnId="{5602617C-94A8-43CC-B117-CF93276FC321}">
      <dgm:prSet/>
      <dgm:spPr/>
      <dgm:t>
        <a:bodyPr/>
        <a:lstStyle/>
        <a:p>
          <a:endParaRPr lang="en-US"/>
        </a:p>
      </dgm:t>
    </dgm:pt>
    <dgm:pt modelId="{42C6830D-4C9A-4205-8878-260874E0E46C}" type="pres">
      <dgm:prSet presAssocID="{A33E2CFB-313B-4EC1-93F7-18ECA9FFF5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13AB4B-B256-42E0-BA4D-E30E0B3380CE}" type="pres">
      <dgm:prSet presAssocID="{3F148EAD-B276-4328-B089-B6A738D4459E}" presName="parentLin" presStyleCnt="0"/>
      <dgm:spPr/>
      <dgm:t>
        <a:bodyPr/>
        <a:lstStyle/>
        <a:p>
          <a:endParaRPr lang="en-US"/>
        </a:p>
      </dgm:t>
    </dgm:pt>
    <dgm:pt modelId="{D7FEC634-CBD2-42D1-BDB7-76AEA8E3DB63}" type="pres">
      <dgm:prSet presAssocID="{3F148EAD-B276-4328-B089-B6A738D4459E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601A2FAF-7932-4EC5-981A-6D73359B7601}" type="pres">
      <dgm:prSet presAssocID="{3F148EAD-B276-4328-B089-B6A738D4459E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9DCCD-DA03-401D-8D51-9FE544E90811}" type="pres">
      <dgm:prSet presAssocID="{3F148EAD-B276-4328-B089-B6A738D4459E}" presName="negativeSpace" presStyleCnt="0"/>
      <dgm:spPr/>
      <dgm:t>
        <a:bodyPr/>
        <a:lstStyle/>
        <a:p>
          <a:endParaRPr lang="en-US"/>
        </a:p>
      </dgm:t>
    </dgm:pt>
    <dgm:pt modelId="{E821E595-DC4B-409D-ADF5-690F1111B1C3}" type="pres">
      <dgm:prSet presAssocID="{3F148EAD-B276-4328-B089-B6A738D4459E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CFE7FE-D613-4CDD-A062-096EA8E6C53F}" type="pres">
      <dgm:prSet presAssocID="{EF426403-ED68-4B63-90CA-A2D05E931905}" presName="spaceBetweenRectangles" presStyleCnt="0"/>
      <dgm:spPr/>
      <dgm:t>
        <a:bodyPr/>
        <a:lstStyle/>
        <a:p>
          <a:endParaRPr lang="en-US"/>
        </a:p>
      </dgm:t>
    </dgm:pt>
    <dgm:pt modelId="{28914EC1-6A40-47B9-9E9B-9F55E18D6437}" type="pres">
      <dgm:prSet presAssocID="{3A1A463D-F112-4F47-AC82-323769334815}" presName="parentLin" presStyleCnt="0"/>
      <dgm:spPr/>
      <dgm:t>
        <a:bodyPr/>
        <a:lstStyle/>
        <a:p>
          <a:endParaRPr lang="en-US"/>
        </a:p>
      </dgm:t>
    </dgm:pt>
    <dgm:pt modelId="{49D19D0F-DB98-4978-B350-B7A8F1D4F8DD}" type="pres">
      <dgm:prSet presAssocID="{3A1A463D-F112-4F47-AC82-323769334815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BEBCEFA8-2153-4604-8C87-7B6445205055}" type="pres">
      <dgm:prSet presAssocID="{3A1A463D-F112-4F47-AC82-323769334815}" presName="parentText" presStyleLbl="node1" presStyleIdx="1" presStyleCnt="7" custLinFactNeighborX="-10714" custLinFactNeighborY="50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F657C9-6795-4812-B96B-3F43B017073F}" type="pres">
      <dgm:prSet presAssocID="{3A1A463D-F112-4F47-AC82-323769334815}" presName="negativeSpace" presStyleCnt="0"/>
      <dgm:spPr/>
      <dgm:t>
        <a:bodyPr/>
        <a:lstStyle/>
        <a:p>
          <a:endParaRPr lang="en-US"/>
        </a:p>
      </dgm:t>
    </dgm:pt>
    <dgm:pt modelId="{95C9B16A-AD92-41EB-AD1C-921E42A4C439}" type="pres">
      <dgm:prSet presAssocID="{3A1A463D-F112-4F47-AC82-323769334815}" presName="childText" presStyleLbl="conFgAcc1" presStyleIdx="1" presStyleCnt="7" custLinFactNeighborX="-8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26863C-1B36-450D-A34E-D52ED278044E}" type="pres">
      <dgm:prSet presAssocID="{7C43616D-717A-415E-A2F0-962FCE712F3F}" presName="spaceBetweenRectangles" presStyleCnt="0"/>
      <dgm:spPr/>
      <dgm:t>
        <a:bodyPr/>
        <a:lstStyle/>
        <a:p>
          <a:endParaRPr lang="en-US"/>
        </a:p>
      </dgm:t>
    </dgm:pt>
    <dgm:pt modelId="{FA7C8648-65A2-4466-98E8-8AFC2C4417CF}" type="pres">
      <dgm:prSet presAssocID="{2534106E-41A0-42DD-9F2A-351B37CBC014}" presName="parentLin" presStyleCnt="0"/>
      <dgm:spPr/>
      <dgm:t>
        <a:bodyPr/>
        <a:lstStyle/>
        <a:p>
          <a:endParaRPr lang="en-US"/>
        </a:p>
      </dgm:t>
    </dgm:pt>
    <dgm:pt modelId="{A42ECF58-4D05-4DB9-838E-6496638169B0}" type="pres">
      <dgm:prSet presAssocID="{2534106E-41A0-42DD-9F2A-351B37CBC014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58858ADA-F38D-48CE-8582-5215AFA21A8E}" type="pres">
      <dgm:prSet presAssocID="{2534106E-41A0-42DD-9F2A-351B37CBC014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9EE3C9-FA23-40A3-9374-934E4D2E5863}" type="pres">
      <dgm:prSet presAssocID="{2534106E-41A0-42DD-9F2A-351B37CBC014}" presName="negativeSpace" presStyleCnt="0"/>
      <dgm:spPr/>
      <dgm:t>
        <a:bodyPr/>
        <a:lstStyle/>
        <a:p>
          <a:endParaRPr lang="en-US"/>
        </a:p>
      </dgm:t>
    </dgm:pt>
    <dgm:pt modelId="{DCECC6A2-971E-4CBE-84BF-8340041ACA15}" type="pres">
      <dgm:prSet presAssocID="{2534106E-41A0-42DD-9F2A-351B37CBC014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4AC746-03C9-49CB-B8A1-770FB3C9A9C3}" type="pres">
      <dgm:prSet presAssocID="{94078665-1CFE-4F19-AF6A-89FA97B04239}" presName="spaceBetweenRectangles" presStyleCnt="0"/>
      <dgm:spPr/>
      <dgm:t>
        <a:bodyPr/>
        <a:lstStyle/>
        <a:p>
          <a:endParaRPr lang="en-US"/>
        </a:p>
      </dgm:t>
    </dgm:pt>
    <dgm:pt modelId="{68FBC87F-CA16-4F6D-AFC3-ACFB1E09D2E4}" type="pres">
      <dgm:prSet presAssocID="{3A9D392E-E66E-43A6-BC3A-1486375AE2C0}" presName="parentLin" presStyleCnt="0"/>
      <dgm:spPr/>
      <dgm:t>
        <a:bodyPr/>
        <a:lstStyle/>
        <a:p>
          <a:endParaRPr lang="en-US"/>
        </a:p>
      </dgm:t>
    </dgm:pt>
    <dgm:pt modelId="{C009FA17-BA8E-480C-8858-E644AC0E5718}" type="pres">
      <dgm:prSet presAssocID="{3A9D392E-E66E-43A6-BC3A-1486375AE2C0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F643D0B0-7606-48E5-9D00-C29976B5F48C}" type="pres">
      <dgm:prSet presAssocID="{3A9D392E-E66E-43A6-BC3A-1486375AE2C0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0A16C8-0973-4C71-A8D6-45C821610A31}" type="pres">
      <dgm:prSet presAssocID="{3A9D392E-E66E-43A6-BC3A-1486375AE2C0}" presName="negativeSpace" presStyleCnt="0"/>
      <dgm:spPr/>
      <dgm:t>
        <a:bodyPr/>
        <a:lstStyle/>
        <a:p>
          <a:endParaRPr lang="en-US"/>
        </a:p>
      </dgm:t>
    </dgm:pt>
    <dgm:pt modelId="{A3721BA8-109B-40A0-B6D4-1AB080DED2D4}" type="pres">
      <dgm:prSet presAssocID="{3A9D392E-E66E-43A6-BC3A-1486375AE2C0}" presName="childText" presStyleLbl="conFgAcc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1A7F00-9086-4854-81BA-22916E6B11CE}" type="pres">
      <dgm:prSet presAssocID="{6457736D-C895-40A5-A0E6-FD35CA643A5A}" presName="spaceBetweenRectangles" presStyleCnt="0"/>
      <dgm:spPr/>
      <dgm:t>
        <a:bodyPr/>
        <a:lstStyle/>
        <a:p>
          <a:endParaRPr lang="en-US"/>
        </a:p>
      </dgm:t>
    </dgm:pt>
    <dgm:pt modelId="{159D6B26-1770-4E32-BCC6-10C2A565108A}" type="pres">
      <dgm:prSet presAssocID="{E584EAE1-1714-419D-BE0D-31D5787FA5B3}" presName="parentLin" presStyleCnt="0"/>
      <dgm:spPr/>
      <dgm:t>
        <a:bodyPr/>
        <a:lstStyle/>
        <a:p>
          <a:endParaRPr lang="en-US"/>
        </a:p>
      </dgm:t>
    </dgm:pt>
    <dgm:pt modelId="{A9C9DB02-3F7F-4DB3-B631-A693D8B16BB7}" type="pres">
      <dgm:prSet presAssocID="{E584EAE1-1714-419D-BE0D-31D5787FA5B3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336CB9A7-4363-4EA3-8287-B227EB4F07A4}" type="pres">
      <dgm:prSet presAssocID="{E584EAE1-1714-419D-BE0D-31D5787FA5B3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E4141A-80A7-46D2-9446-3ACB9F9B6A16}" type="pres">
      <dgm:prSet presAssocID="{E584EAE1-1714-419D-BE0D-31D5787FA5B3}" presName="negativeSpace" presStyleCnt="0"/>
      <dgm:spPr/>
      <dgm:t>
        <a:bodyPr/>
        <a:lstStyle/>
        <a:p>
          <a:endParaRPr lang="en-US"/>
        </a:p>
      </dgm:t>
    </dgm:pt>
    <dgm:pt modelId="{DAF9244D-1599-480E-82BE-FD4D2F047938}" type="pres">
      <dgm:prSet presAssocID="{E584EAE1-1714-419D-BE0D-31D5787FA5B3}" presName="childText" presStyleLbl="conFgAcc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6E607F-248F-448E-A3AA-E8EF5385921C}" type="pres">
      <dgm:prSet presAssocID="{75F35C2D-6921-4BCF-961E-FEDC46EDADB0}" presName="spaceBetweenRectangles" presStyleCnt="0"/>
      <dgm:spPr/>
      <dgm:t>
        <a:bodyPr/>
        <a:lstStyle/>
        <a:p>
          <a:endParaRPr lang="en-US"/>
        </a:p>
      </dgm:t>
    </dgm:pt>
    <dgm:pt modelId="{87288E09-A452-4D65-A15E-38A926A64A71}" type="pres">
      <dgm:prSet presAssocID="{2B051466-DB19-40CC-9F1B-D4FAFD98C8A4}" presName="parentLin" presStyleCnt="0"/>
      <dgm:spPr/>
      <dgm:t>
        <a:bodyPr/>
        <a:lstStyle/>
        <a:p>
          <a:endParaRPr lang="en-US"/>
        </a:p>
      </dgm:t>
    </dgm:pt>
    <dgm:pt modelId="{CC8AB3C3-0D1D-4433-AF04-D382E2A03ED7}" type="pres">
      <dgm:prSet presAssocID="{2B051466-DB19-40CC-9F1B-D4FAFD98C8A4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13630EA2-D1B3-48C8-BCB9-85546F0C699B}" type="pres">
      <dgm:prSet presAssocID="{2B051466-DB19-40CC-9F1B-D4FAFD98C8A4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E925AD-6DC7-4FCD-99C2-6A19C16EDB28}" type="pres">
      <dgm:prSet presAssocID="{2B051466-DB19-40CC-9F1B-D4FAFD98C8A4}" presName="negativeSpace" presStyleCnt="0"/>
      <dgm:spPr/>
      <dgm:t>
        <a:bodyPr/>
        <a:lstStyle/>
        <a:p>
          <a:endParaRPr lang="en-US"/>
        </a:p>
      </dgm:t>
    </dgm:pt>
    <dgm:pt modelId="{C09A233D-CBA7-4F05-BE2B-309B202A1158}" type="pres">
      <dgm:prSet presAssocID="{2B051466-DB19-40CC-9F1B-D4FAFD98C8A4}" presName="childText" presStyleLbl="conFgAcc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AD82D-DC31-4B61-B782-C63FE1B38825}" type="pres">
      <dgm:prSet presAssocID="{6DB54190-84F5-4F6A-BD1E-1F882B183399}" presName="spaceBetweenRectangles" presStyleCnt="0"/>
      <dgm:spPr/>
      <dgm:t>
        <a:bodyPr/>
        <a:lstStyle/>
        <a:p>
          <a:endParaRPr lang="en-US"/>
        </a:p>
      </dgm:t>
    </dgm:pt>
    <dgm:pt modelId="{8D0FCA2B-93E4-4B14-9AFC-7F752AE9CF2E}" type="pres">
      <dgm:prSet presAssocID="{46262CD6-7D40-464E-AB80-D903C449BF42}" presName="parentLin" presStyleCnt="0"/>
      <dgm:spPr/>
      <dgm:t>
        <a:bodyPr/>
        <a:lstStyle/>
        <a:p>
          <a:endParaRPr lang="en-US"/>
        </a:p>
      </dgm:t>
    </dgm:pt>
    <dgm:pt modelId="{8016A149-8F27-443A-A329-5B409E3755AF}" type="pres">
      <dgm:prSet presAssocID="{46262CD6-7D40-464E-AB80-D903C449BF42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6584B874-CBE8-463B-BEF5-0BE59A0FCB86}" type="pres">
      <dgm:prSet presAssocID="{46262CD6-7D40-464E-AB80-D903C449BF4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BFEB5F-CE22-46C4-A671-570B8A163814}" type="pres">
      <dgm:prSet presAssocID="{46262CD6-7D40-464E-AB80-D903C449BF42}" presName="negativeSpace" presStyleCnt="0"/>
      <dgm:spPr/>
      <dgm:t>
        <a:bodyPr/>
        <a:lstStyle/>
        <a:p>
          <a:endParaRPr lang="en-US"/>
        </a:p>
      </dgm:t>
    </dgm:pt>
    <dgm:pt modelId="{840A7BF5-735C-4617-BBCD-F08AE249BF32}" type="pres">
      <dgm:prSet presAssocID="{46262CD6-7D40-464E-AB80-D903C449BF42}" presName="childText" presStyleLbl="conFgAcc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663362-B350-4E9F-83FF-96804095F486}" type="presOf" srcId="{A33E2CFB-313B-4EC1-93F7-18ECA9FFF595}" destId="{42C6830D-4C9A-4205-8878-260874E0E46C}" srcOrd="0" destOrd="0" presId="urn:microsoft.com/office/officeart/2005/8/layout/list1"/>
    <dgm:cxn modelId="{26257103-B008-49C8-A180-C24ED23B3CDF}" type="presOf" srcId="{2534106E-41A0-42DD-9F2A-351B37CBC014}" destId="{A42ECF58-4D05-4DB9-838E-6496638169B0}" srcOrd="0" destOrd="0" presId="urn:microsoft.com/office/officeart/2005/8/layout/list1"/>
    <dgm:cxn modelId="{70225884-B990-46B4-AA3F-673703550BEA}" type="presOf" srcId="{3A9D392E-E66E-43A6-BC3A-1486375AE2C0}" destId="{F643D0B0-7606-48E5-9D00-C29976B5F48C}" srcOrd="1" destOrd="0" presId="urn:microsoft.com/office/officeart/2005/8/layout/list1"/>
    <dgm:cxn modelId="{FDD2DF6B-B238-4D0E-BDE7-86B630C7FBEB}" srcId="{A33E2CFB-313B-4EC1-93F7-18ECA9FFF595}" destId="{3A9D392E-E66E-43A6-BC3A-1486375AE2C0}" srcOrd="3" destOrd="0" parTransId="{40894068-F6FC-4EC6-9E66-4E801829889E}" sibTransId="{6457736D-C895-40A5-A0E6-FD35CA643A5A}"/>
    <dgm:cxn modelId="{C10AFCB6-D813-4F5D-939F-F7779ABAD8D0}" type="presOf" srcId="{3A1A463D-F112-4F47-AC82-323769334815}" destId="{BEBCEFA8-2153-4604-8C87-7B6445205055}" srcOrd="1" destOrd="0" presId="urn:microsoft.com/office/officeart/2005/8/layout/list1"/>
    <dgm:cxn modelId="{F01DAE72-B629-4F7A-B1CD-C2B1E125C04E}" srcId="{A33E2CFB-313B-4EC1-93F7-18ECA9FFF595}" destId="{2B051466-DB19-40CC-9F1B-D4FAFD98C8A4}" srcOrd="5" destOrd="0" parTransId="{BE312288-39F9-48A2-8682-159BC7EFEE5D}" sibTransId="{6DB54190-84F5-4F6A-BD1E-1F882B183399}"/>
    <dgm:cxn modelId="{1F0F0CDC-0D25-497D-95CC-033BCEC59346}" type="presOf" srcId="{3F148EAD-B276-4328-B089-B6A738D4459E}" destId="{601A2FAF-7932-4EC5-981A-6D73359B7601}" srcOrd="1" destOrd="0" presId="urn:microsoft.com/office/officeart/2005/8/layout/list1"/>
    <dgm:cxn modelId="{4A4FB351-D79D-44B0-83B8-1D399C206971}" srcId="{A33E2CFB-313B-4EC1-93F7-18ECA9FFF595}" destId="{2534106E-41A0-42DD-9F2A-351B37CBC014}" srcOrd="2" destOrd="0" parTransId="{67D57E6E-3E2A-4C5B-B8C2-ADC2E29C56DC}" sibTransId="{94078665-1CFE-4F19-AF6A-89FA97B04239}"/>
    <dgm:cxn modelId="{99701A3F-582E-48A5-877A-D5ACF43BA475}" type="presOf" srcId="{46262CD6-7D40-464E-AB80-D903C449BF42}" destId="{8016A149-8F27-443A-A329-5B409E3755AF}" srcOrd="0" destOrd="0" presId="urn:microsoft.com/office/officeart/2005/8/layout/list1"/>
    <dgm:cxn modelId="{76E27B41-1634-4FF6-B4BE-DE777C4EBC49}" type="presOf" srcId="{2534106E-41A0-42DD-9F2A-351B37CBC014}" destId="{58858ADA-F38D-48CE-8582-5215AFA21A8E}" srcOrd="1" destOrd="0" presId="urn:microsoft.com/office/officeart/2005/8/layout/list1"/>
    <dgm:cxn modelId="{2C027C5C-0C71-4FE0-A54E-DE40932B2039}" type="presOf" srcId="{46262CD6-7D40-464E-AB80-D903C449BF42}" destId="{6584B874-CBE8-463B-BEF5-0BE59A0FCB86}" srcOrd="1" destOrd="0" presId="urn:microsoft.com/office/officeart/2005/8/layout/list1"/>
    <dgm:cxn modelId="{5C5D0989-F914-4FC4-B62F-A671BE659C01}" type="presOf" srcId="{2B051466-DB19-40CC-9F1B-D4FAFD98C8A4}" destId="{CC8AB3C3-0D1D-4433-AF04-D382E2A03ED7}" srcOrd="0" destOrd="0" presId="urn:microsoft.com/office/officeart/2005/8/layout/list1"/>
    <dgm:cxn modelId="{8F4B38B7-47CF-4E8B-8158-50FFC9A28250}" srcId="{A33E2CFB-313B-4EC1-93F7-18ECA9FFF595}" destId="{E584EAE1-1714-419D-BE0D-31D5787FA5B3}" srcOrd="4" destOrd="0" parTransId="{3354755E-B4A2-4E33-9EB3-68215AFBA241}" sibTransId="{75F35C2D-6921-4BCF-961E-FEDC46EDADB0}"/>
    <dgm:cxn modelId="{BD6F5CC8-B0EC-4800-9644-4F1FE0CC8D52}" type="presOf" srcId="{E584EAE1-1714-419D-BE0D-31D5787FA5B3}" destId="{336CB9A7-4363-4EA3-8287-B227EB4F07A4}" srcOrd="1" destOrd="0" presId="urn:microsoft.com/office/officeart/2005/8/layout/list1"/>
    <dgm:cxn modelId="{1B69C2BF-9B27-462F-A0D3-DB34870F99A3}" srcId="{A33E2CFB-313B-4EC1-93F7-18ECA9FFF595}" destId="{3F148EAD-B276-4328-B089-B6A738D4459E}" srcOrd="0" destOrd="0" parTransId="{A81DB9F3-EE01-49A0-90CC-68447B140DA1}" sibTransId="{EF426403-ED68-4B63-90CA-A2D05E931905}"/>
    <dgm:cxn modelId="{0DDAFCA7-1FA9-4983-A92B-14AB7B0C8C43}" srcId="{A33E2CFB-313B-4EC1-93F7-18ECA9FFF595}" destId="{3A1A463D-F112-4F47-AC82-323769334815}" srcOrd="1" destOrd="0" parTransId="{CF3D3713-5380-4FCB-B8A3-0B1B01A69FF5}" sibTransId="{7C43616D-717A-415E-A2F0-962FCE712F3F}"/>
    <dgm:cxn modelId="{ECD78DFB-E740-44B2-A944-3E816D22EE72}" type="presOf" srcId="{3F148EAD-B276-4328-B089-B6A738D4459E}" destId="{D7FEC634-CBD2-42D1-BDB7-76AEA8E3DB63}" srcOrd="0" destOrd="0" presId="urn:microsoft.com/office/officeart/2005/8/layout/list1"/>
    <dgm:cxn modelId="{5602617C-94A8-43CC-B117-CF93276FC321}" srcId="{A33E2CFB-313B-4EC1-93F7-18ECA9FFF595}" destId="{46262CD6-7D40-464E-AB80-D903C449BF42}" srcOrd="6" destOrd="0" parTransId="{1E1D9163-2C90-4C4D-90B9-F2151C639AAE}" sibTransId="{289716DC-77C8-48C2-9DEF-C51F570E1FCC}"/>
    <dgm:cxn modelId="{0646DC38-0262-44FF-9AB5-69B01B8B6F4D}" type="presOf" srcId="{3A9D392E-E66E-43A6-BC3A-1486375AE2C0}" destId="{C009FA17-BA8E-480C-8858-E644AC0E5718}" srcOrd="0" destOrd="0" presId="urn:microsoft.com/office/officeart/2005/8/layout/list1"/>
    <dgm:cxn modelId="{7F9D7576-0368-4D07-BA2A-348244A36A69}" type="presOf" srcId="{E584EAE1-1714-419D-BE0D-31D5787FA5B3}" destId="{A9C9DB02-3F7F-4DB3-B631-A693D8B16BB7}" srcOrd="0" destOrd="0" presId="urn:microsoft.com/office/officeart/2005/8/layout/list1"/>
    <dgm:cxn modelId="{B3494C6F-C990-4C1C-930E-F1FB8493B105}" type="presOf" srcId="{3A1A463D-F112-4F47-AC82-323769334815}" destId="{49D19D0F-DB98-4978-B350-B7A8F1D4F8DD}" srcOrd="0" destOrd="0" presId="urn:microsoft.com/office/officeart/2005/8/layout/list1"/>
    <dgm:cxn modelId="{7E9D6D19-F440-4BFE-806E-28B558593FC7}" type="presOf" srcId="{2B051466-DB19-40CC-9F1B-D4FAFD98C8A4}" destId="{13630EA2-D1B3-48C8-BCB9-85546F0C699B}" srcOrd="1" destOrd="0" presId="urn:microsoft.com/office/officeart/2005/8/layout/list1"/>
    <dgm:cxn modelId="{86946B96-21C9-47DE-8B39-76556E510A69}" type="presParOf" srcId="{42C6830D-4C9A-4205-8878-260874E0E46C}" destId="{8A13AB4B-B256-42E0-BA4D-E30E0B3380CE}" srcOrd="0" destOrd="0" presId="urn:microsoft.com/office/officeart/2005/8/layout/list1"/>
    <dgm:cxn modelId="{6FEA9415-E45F-483C-B4F3-FD5514A7CF0C}" type="presParOf" srcId="{8A13AB4B-B256-42E0-BA4D-E30E0B3380CE}" destId="{D7FEC634-CBD2-42D1-BDB7-76AEA8E3DB63}" srcOrd="0" destOrd="0" presId="urn:microsoft.com/office/officeart/2005/8/layout/list1"/>
    <dgm:cxn modelId="{D914F1E0-D63F-47E7-BA85-A828374DEA63}" type="presParOf" srcId="{8A13AB4B-B256-42E0-BA4D-E30E0B3380CE}" destId="{601A2FAF-7932-4EC5-981A-6D73359B7601}" srcOrd="1" destOrd="0" presId="urn:microsoft.com/office/officeart/2005/8/layout/list1"/>
    <dgm:cxn modelId="{BF76FC4B-97A0-4991-A41A-D9C1DCBCE47E}" type="presParOf" srcId="{42C6830D-4C9A-4205-8878-260874E0E46C}" destId="{D6B9DCCD-DA03-401D-8D51-9FE544E90811}" srcOrd="1" destOrd="0" presId="urn:microsoft.com/office/officeart/2005/8/layout/list1"/>
    <dgm:cxn modelId="{59DAC2A3-0726-4DA9-B5DC-FF30909CA8DA}" type="presParOf" srcId="{42C6830D-4C9A-4205-8878-260874E0E46C}" destId="{E821E595-DC4B-409D-ADF5-690F1111B1C3}" srcOrd="2" destOrd="0" presId="urn:microsoft.com/office/officeart/2005/8/layout/list1"/>
    <dgm:cxn modelId="{B9032816-5FCA-4D8B-90EE-D72FCEC57CDD}" type="presParOf" srcId="{42C6830D-4C9A-4205-8878-260874E0E46C}" destId="{6CCFE7FE-D613-4CDD-A062-096EA8E6C53F}" srcOrd="3" destOrd="0" presId="urn:microsoft.com/office/officeart/2005/8/layout/list1"/>
    <dgm:cxn modelId="{EBCE3ADD-E859-4BA6-85B5-E77AF6CBA909}" type="presParOf" srcId="{42C6830D-4C9A-4205-8878-260874E0E46C}" destId="{28914EC1-6A40-47B9-9E9B-9F55E18D6437}" srcOrd="4" destOrd="0" presId="urn:microsoft.com/office/officeart/2005/8/layout/list1"/>
    <dgm:cxn modelId="{EB7A21F9-709B-428F-ABEB-86BA5725E770}" type="presParOf" srcId="{28914EC1-6A40-47B9-9E9B-9F55E18D6437}" destId="{49D19D0F-DB98-4978-B350-B7A8F1D4F8DD}" srcOrd="0" destOrd="0" presId="urn:microsoft.com/office/officeart/2005/8/layout/list1"/>
    <dgm:cxn modelId="{9FD81E15-1626-4EF6-9730-C60EC7E4637C}" type="presParOf" srcId="{28914EC1-6A40-47B9-9E9B-9F55E18D6437}" destId="{BEBCEFA8-2153-4604-8C87-7B6445205055}" srcOrd="1" destOrd="0" presId="urn:microsoft.com/office/officeart/2005/8/layout/list1"/>
    <dgm:cxn modelId="{4896EDF7-AC24-4980-BB89-D1D2E883D4BD}" type="presParOf" srcId="{42C6830D-4C9A-4205-8878-260874E0E46C}" destId="{12F657C9-6795-4812-B96B-3F43B017073F}" srcOrd="5" destOrd="0" presId="urn:microsoft.com/office/officeart/2005/8/layout/list1"/>
    <dgm:cxn modelId="{0D1CB8CE-D63D-4C7A-8F13-84D0CCA95ECF}" type="presParOf" srcId="{42C6830D-4C9A-4205-8878-260874E0E46C}" destId="{95C9B16A-AD92-41EB-AD1C-921E42A4C439}" srcOrd="6" destOrd="0" presId="urn:microsoft.com/office/officeart/2005/8/layout/list1"/>
    <dgm:cxn modelId="{8BDF3C0C-DD6F-42BD-9E0B-F725B91D183A}" type="presParOf" srcId="{42C6830D-4C9A-4205-8878-260874E0E46C}" destId="{B026863C-1B36-450D-A34E-D52ED278044E}" srcOrd="7" destOrd="0" presId="urn:microsoft.com/office/officeart/2005/8/layout/list1"/>
    <dgm:cxn modelId="{3F7FB736-14E6-4C30-BFD8-A0FE2ECBB59E}" type="presParOf" srcId="{42C6830D-4C9A-4205-8878-260874E0E46C}" destId="{FA7C8648-65A2-4466-98E8-8AFC2C4417CF}" srcOrd="8" destOrd="0" presId="urn:microsoft.com/office/officeart/2005/8/layout/list1"/>
    <dgm:cxn modelId="{AE9CDB2E-1932-400D-84DC-AA7C66E3F37C}" type="presParOf" srcId="{FA7C8648-65A2-4466-98E8-8AFC2C4417CF}" destId="{A42ECF58-4D05-4DB9-838E-6496638169B0}" srcOrd="0" destOrd="0" presId="urn:microsoft.com/office/officeart/2005/8/layout/list1"/>
    <dgm:cxn modelId="{2C9EF53C-1F72-4EA3-827B-52959C752433}" type="presParOf" srcId="{FA7C8648-65A2-4466-98E8-8AFC2C4417CF}" destId="{58858ADA-F38D-48CE-8582-5215AFA21A8E}" srcOrd="1" destOrd="0" presId="urn:microsoft.com/office/officeart/2005/8/layout/list1"/>
    <dgm:cxn modelId="{89F3F9CC-FB99-4369-A09C-C5AC8A40DC17}" type="presParOf" srcId="{42C6830D-4C9A-4205-8878-260874E0E46C}" destId="{399EE3C9-FA23-40A3-9374-934E4D2E5863}" srcOrd="9" destOrd="0" presId="urn:microsoft.com/office/officeart/2005/8/layout/list1"/>
    <dgm:cxn modelId="{724FB453-EF63-4C58-AAC4-71B929DE0B64}" type="presParOf" srcId="{42C6830D-4C9A-4205-8878-260874E0E46C}" destId="{DCECC6A2-971E-4CBE-84BF-8340041ACA15}" srcOrd="10" destOrd="0" presId="urn:microsoft.com/office/officeart/2005/8/layout/list1"/>
    <dgm:cxn modelId="{3206A86E-0467-42B6-9BD8-9B3BC2AB137E}" type="presParOf" srcId="{42C6830D-4C9A-4205-8878-260874E0E46C}" destId="{764AC746-03C9-49CB-B8A1-770FB3C9A9C3}" srcOrd="11" destOrd="0" presId="urn:microsoft.com/office/officeart/2005/8/layout/list1"/>
    <dgm:cxn modelId="{2A3FA5BA-2E34-4E2D-A59A-4A69BF1A7DEF}" type="presParOf" srcId="{42C6830D-4C9A-4205-8878-260874E0E46C}" destId="{68FBC87F-CA16-4F6D-AFC3-ACFB1E09D2E4}" srcOrd="12" destOrd="0" presId="urn:microsoft.com/office/officeart/2005/8/layout/list1"/>
    <dgm:cxn modelId="{04AC4930-DF6F-47DF-A93E-11E14F3E71D1}" type="presParOf" srcId="{68FBC87F-CA16-4F6D-AFC3-ACFB1E09D2E4}" destId="{C009FA17-BA8E-480C-8858-E644AC0E5718}" srcOrd="0" destOrd="0" presId="urn:microsoft.com/office/officeart/2005/8/layout/list1"/>
    <dgm:cxn modelId="{120444C4-D119-4447-918D-50E896BD639E}" type="presParOf" srcId="{68FBC87F-CA16-4F6D-AFC3-ACFB1E09D2E4}" destId="{F643D0B0-7606-48E5-9D00-C29976B5F48C}" srcOrd="1" destOrd="0" presId="urn:microsoft.com/office/officeart/2005/8/layout/list1"/>
    <dgm:cxn modelId="{36CE2B4E-7548-484D-9C35-5B4276BC4A2B}" type="presParOf" srcId="{42C6830D-4C9A-4205-8878-260874E0E46C}" destId="{990A16C8-0973-4C71-A8D6-45C821610A31}" srcOrd="13" destOrd="0" presId="urn:microsoft.com/office/officeart/2005/8/layout/list1"/>
    <dgm:cxn modelId="{A81AAF2D-C681-44AA-9171-1641307E90CC}" type="presParOf" srcId="{42C6830D-4C9A-4205-8878-260874E0E46C}" destId="{A3721BA8-109B-40A0-B6D4-1AB080DED2D4}" srcOrd="14" destOrd="0" presId="urn:microsoft.com/office/officeart/2005/8/layout/list1"/>
    <dgm:cxn modelId="{32C133BA-D24E-4745-B5CA-16D0B34B1ABE}" type="presParOf" srcId="{42C6830D-4C9A-4205-8878-260874E0E46C}" destId="{7C1A7F00-9086-4854-81BA-22916E6B11CE}" srcOrd="15" destOrd="0" presId="urn:microsoft.com/office/officeart/2005/8/layout/list1"/>
    <dgm:cxn modelId="{33E74F08-97F8-4B8D-9855-5ED5BBE08917}" type="presParOf" srcId="{42C6830D-4C9A-4205-8878-260874E0E46C}" destId="{159D6B26-1770-4E32-BCC6-10C2A565108A}" srcOrd="16" destOrd="0" presId="urn:microsoft.com/office/officeart/2005/8/layout/list1"/>
    <dgm:cxn modelId="{74493DED-DC5E-4FA8-B845-D44536B61D83}" type="presParOf" srcId="{159D6B26-1770-4E32-BCC6-10C2A565108A}" destId="{A9C9DB02-3F7F-4DB3-B631-A693D8B16BB7}" srcOrd="0" destOrd="0" presId="urn:microsoft.com/office/officeart/2005/8/layout/list1"/>
    <dgm:cxn modelId="{40E7B60C-5281-46C7-A135-CC2C99A74EEC}" type="presParOf" srcId="{159D6B26-1770-4E32-BCC6-10C2A565108A}" destId="{336CB9A7-4363-4EA3-8287-B227EB4F07A4}" srcOrd="1" destOrd="0" presId="urn:microsoft.com/office/officeart/2005/8/layout/list1"/>
    <dgm:cxn modelId="{E091364D-0DE6-42CC-88F7-8DD032743A8E}" type="presParOf" srcId="{42C6830D-4C9A-4205-8878-260874E0E46C}" destId="{4AE4141A-80A7-46D2-9446-3ACB9F9B6A16}" srcOrd="17" destOrd="0" presId="urn:microsoft.com/office/officeart/2005/8/layout/list1"/>
    <dgm:cxn modelId="{ED333E80-B949-4000-A477-2160DBDEDC02}" type="presParOf" srcId="{42C6830D-4C9A-4205-8878-260874E0E46C}" destId="{DAF9244D-1599-480E-82BE-FD4D2F047938}" srcOrd="18" destOrd="0" presId="urn:microsoft.com/office/officeart/2005/8/layout/list1"/>
    <dgm:cxn modelId="{80AFFD48-2DAF-4EB5-89AE-74751324E0BC}" type="presParOf" srcId="{42C6830D-4C9A-4205-8878-260874E0E46C}" destId="{D86E607F-248F-448E-A3AA-E8EF5385921C}" srcOrd="19" destOrd="0" presId="urn:microsoft.com/office/officeart/2005/8/layout/list1"/>
    <dgm:cxn modelId="{9B6804E2-FE6A-4316-B444-BC135994EA49}" type="presParOf" srcId="{42C6830D-4C9A-4205-8878-260874E0E46C}" destId="{87288E09-A452-4D65-A15E-38A926A64A71}" srcOrd="20" destOrd="0" presId="urn:microsoft.com/office/officeart/2005/8/layout/list1"/>
    <dgm:cxn modelId="{631F58AF-34C0-4F13-9189-04A4B512D8D9}" type="presParOf" srcId="{87288E09-A452-4D65-A15E-38A926A64A71}" destId="{CC8AB3C3-0D1D-4433-AF04-D382E2A03ED7}" srcOrd="0" destOrd="0" presId="urn:microsoft.com/office/officeart/2005/8/layout/list1"/>
    <dgm:cxn modelId="{83FC3F6C-BE45-49DA-B643-02D8535EB6A3}" type="presParOf" srcId="{87288E09-A452-4D65-A15E-38A926A64A71}" destId="{13630EA2-D1B3-48C8-BCB9-85546F0C699B}" srcOrd="1" destOrd="0" presId="urn:microsoft.com/office/officeart/2005/8/layout/list1"/>
    <dgm:cxn modelId="{9E665D65-5E7D-44C9-AEF3-D38C740154E2}" type="presParOf" srcId="{42C6830D-4C9A-4205-8878-260874E0E46C}" destId="{FBE925AD-6DC7-4FCD-99C2-6A19C16EDB28}" srcOrd="21" destOrd="0" presId="urn:microsoft.com/office/officeart/2005/8/layout/list1"/>
    <dgm:cxn modelId="{F52EDCCE-A4DD-4518-B5AA-9A34BD80E20C}" type="presParOf" srcId="{42C6830D-4C9A-4205-8878-260874E0E46C}" destId="{C09A233D-CBA7-4F05-BE2B-309B202A1158}" srcOrd="22" destOrd="0" presId="urn:microsoft.com/office/officeart/2005/8/layout/list1"/>
    <dgm:cxn modelId="{0863646F-31C9-4C06-AD39-BF341C6383C3}" type="presParOf" srcId="{42C6830D-4C9A-4205-8878-260874E0E46C}" destId="{4F6AD82D-DC31-4B61-B782-C63FE1B38825}" srcOrd="23" destOrd="0" presId="urn:microsoft.com/office/officeart/2005/8/layout/list1"/>
    <dgm:cxn modelId="{82E60FE4-B5FB-4A84-9553-391035688844}" type="presParOf" srcId="{42C6830D-4C9A-4205-8878-260874E0E46C}" destId="{8D0FCA2B-93E4-4B14-9AFC-7F752AE9CF2E}" srcOrd="24" destOrd="0" presId="urn:microsoft.com/office/officeart/2005/8/layout/list1"/>
    <dgm:cxn modelId="{839138AA-4BFB-4B9A-BC93-BB7C2141EE2B}" type="presParOf" srcId="{8D0FCA2B-93E4-4B14-9AFC-7F752AE9CF2E}" destId="{8016A149-8F27-443A-A329-5B409E3755AF}" srcOrd="0" destOrd="0" presId="urn:microsoft.com/office/officeart/2005/8/layout/list1"/>
    <dgm:cxn modelId="{F8639742-09BE-44F0-B2D3-F1BA38B0B9A9}" type="presParOf" srcId="{8D0FCA2B-93E4-4B14-9AFC-7F752AE9CF2E}" destId="{6584B874-CBE8-463B-BEF5-0BE59A0FCB86}" srcOrd="1" destOrd="0" presId="urn:microsoft.com/office/officeart/2005/8/layout/list1"/>
    <dgm:cxn modelId="{CA8B79B0-EEAD-4E4D-8A26-5CD5AF77B0C7}" type="presParOf" srcId="{42C6830D-4C9A-4205-8878-260874E0E46C}" destId="{FCBFEB5F-CE22-46C4-A671-570B8A163814}" srcOrd="25" destOrd="0" presId="urn:microsoft.com/office/officeart/2005/8/layout/list1"/>
    <dgm:cxn modelId="{6102CB77-AD61-4725-93AB-CB12E3C3E2F3}" type="presParOf" srcId="{42C6830D-4C9A-4205-8878-260874E0E46C}" destId="{840A7BF5-735C-4617-BBCD-F08AE249BF32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A0EE6E-30BD-460B-8A51-8985125FE914}">
      <dsp:nvSpPr>
        <dsp:cNvPr id="0" name=""/>
        <dsp:cNvSpPr/>
      </dsp:nvSpPr>
      <dsp:spPr>
        <a:xfrm>
          <a:off x="2852413" y="29878"/>
          <a:ext cx="1024235" cy="102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More export and import base</a:t>
          </a:r>
          <a:endParaRPr lang="en-US" sz="1200" kern="1200" dirty="0"/>
        </a:p>
      </dsp:txBody>
      <dsp:txXfrm>
        <a:off x="2852413" y="29878"/>
        <a:ext cx="1024235" cy="1024235"/>
      </dsp:txXfrm>
    </dsp:sp>
    <dsp:sp modelId="{217CAEB2-4CD7-4570-845C-8002D0B0202E}">
      <dsp:nvSpPr>
        <dsp:cNvPr id="0" name=""/>
        <dsp:cNvSpPr/>
      </dsp:nvSpPr>
      <dsp:spPr>
        <a:xfrm>
          <a:off x="440562" y="-51"/>
          <a:ext cx="3843274" cy="3843274"/>
        </a:xfrm>
        <a:prstGeom prst="circularArrow">
          <a:avLst>
            <a:gd name="adj1" fmla="val 5197"/>
            <a:gd name="adj2" fmla="val 335666"/>
            <a:gd name="adj3" fmla="val 21294249"/>
            <a:gd name="adj4" fmla="val 19765356"/>
            <a:gd name="adj5" fmla="val 6063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B5A582-57AA-4FAE-9CDF-6CEB2E713B70}">
      <dsp:nvSpPr>
        <dsp:cNvPr id="0" name=""/>
        <dsp:cNvSpPr/>
      </dsp:nvSpPr>
      <dsp:spPr>
        <a:xfrm>
          <a:off x="3471888" y="1936424"/>
          <a:ext cx="1024235" cy="102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Exports (</a:t>
          </a:r>
          <a:r>
            <a:rPr lang="en-US" sz="1200" kern="1200" dirty="0" err="1" smtClean="0"/>
            <a:t>incl</a:t>
          </a:r>
          <a:r>
            <a:rPr lang="en-US" sz="1200" kern="1200" dirty="0" smtClean="0"/>
            <a:t> power)  increase, +</a:t>
          </a:r>
          <a:r>
            <a:rPr lang="en-US" sz="1200" kern="1200" dirty="0" err="1" smtClean="0"/>
            <a:t>ve</a:t>
          </a:r>
          <a:r>
            <a:rPr lang="en-US" sz="1200" kern="1200" dirty="0" smtClean="0"/>
            <a:t>  on Balance of Payments</a:t>
          </a:r>
          <a:endParaRPr lang="en-US" sz="1200" kern="1200" dirty="0"/>
        </a:p>
      </dsp:txBody>
      <dsp:txXfrm>
        <a:off x="3471888" y="1936424"/>
        <a:ext cx="1024235" cy="1024235"/>
      </dsp:txXfrm>
    </dsp:sp>
    <dsp:sp modelId="{6989FEB9-8812-436C-B60E-1CBEB2CD7B2C}">
      <dsp:nvSpPr>
        <dsp:cNvPr id="0" name=""/>
        <dsp:cNvSpPr/>
      </dsp:nvSpPr>
      <dsp:spPr>
        <a:xfrm>
          <a:off x="440562" y="-51"/>
          <a:ext cx="3843274" cy="3843274"/>
        </a:xfrm>
        <a:prstGeom prst="circularArrow">
          <a:avLst>
            <a:gd name="adj1" fmla="val 5197"/>
            <a:gd name="adj2" fmla="val 335666"/>
            <a:gd name="adj3" fmla="val 4015742"/>
            <a:gd name="adj4" fmla="val 2252474"/>
            <a:gd name="adj5" fmla="val 6063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1621C8-31D8-4365-8A03-5025EC3FC99B}">
      <dsp:nvSpPr>
        <dsp:cNvPr id="0" name=""/>
        <dsp:cNvSpPr/>
      </dsp:nvSpPr>
      <dsp:spPr>
        <a:xfrm>
          <a:off x="1850082" y="3114735"/>
          <a:ext cx="1024235" cy="102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Power availability improves infrastructure</a:t>
          </a:r>
          <a:endParaRPr lang="en-US" sz="1200" kern="1200" dirty="0"/>
        </a:p>
      </dsp:txBody>
      <dsp:txXfrm>
        <a:off x="1850082" y="3114735"/>
        <a:ext cx="1024235" cy="1024235"/>
      </dsp:txXfrm>
    </dsp:sp>
    <dsp:sp modelId="{77E9E9A3-E0FD-45BC-BE9A-A91EE92EE137}">
      <dsp:nvSpPr>
        <dsp:cNvPr id="0" name=""/>
        <dsp:cNvSpPr/>
      </dsp:nvSpPr>
      <dsp:spPr>
        <a:xfrm>
          <a:off x="440562" y="-51"/>
          <a:ext cx="3843274" cy="3843274"/>
        </a:xfrm>
        <a:prstGeom prst="circularArrow">
          <a:avLst>
            <a:gd name="adj1" fmla="val 5197"/>
            <a:gd name="adj2" fmla="val 335666"/>
            <a:gd name="adj3" fmla="val 8211861"/>
            <a:gd name="adj4" fmla="val 6448592"/>
            <a:gd name="adj5" fmla="val 6063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3CC5AD-C983-48D2-B693-CACC9EB3ADD4}">
      <dsp:nvSpPr>
        <dsp:cNvPr id="0" name=""/>
        <dsp:cNvSpPr/>
      </dsp:nvSpPr>
      <dsp:spPr>
        <a:xfrm>
          <a:off x="228276" y="1936424"/>
          <a:ext cx="1024235" cy="102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+</a:t>
          </a:r>
          <a:r>
            <a:rPr lang="en-US" sz="1200" kern="1200" dirty="0" err="1" smtClean="0"/>
            <a:t>ve</a:t>
          </a:r>
          <a:r>
            <a:rPr lang="en-US" sz="1200" kern="1200" dirty="0" smtClean="0"/>
            <a:t> on manufacturing and service sectors</a:t>
          </a:r>
          <a:endParaRPr lang="en-US" sz="1200" kern="1200" dirty="0"/>
        </a:p>
      </dsp:txBody>
      <dsp:txXfrm>
        <a:off x="228276" y="1936424"/>
        <a:ext cx="1024235" cy="1024235"/>
      </dsp:txXfrm>
    </dsp:sp>
    <dsp:sp modelId="{3BFE213B-787B-45C1-A0E9-197CEFB11795}">
      <dsp:nvSpPr>
        <dsp:cNvPr id="0" name=""/>
        <dsp:cNvSpPr/>
      </dsp:nvSpPr>
      <dsp:spPr>
        <a:xfrm>
          <a:off x="440562" y="-51"/>
          <a:ext cx="3843274" cy="3843274"/>
        </a:xfrm>
        <a:prstGeom prst="circularArrow">
          <a:avLst>
            <a:gd name="adj1" fmla="val 5197"/>
            <a:gd name="adj2" fmla="val 335666"/>
            <a:gd name="adj3" fmla="val 12298978"/>
            <a:gd name="adj4" fmla="val 10770085"/>
            <a:gd name="adj5" fmla="val 6063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E822F9-8E68-412C-B05E-E75B90A839A3}">
      <dsp:nvSpPr>
        <dsp:cNvPr id="0" name=""/>
        <dsp:cNvSpPr/>
      </dsp:nvSpPr>
      <dsp:spPr>
        <a:xfrm>
          <a:off x="847751" y="29878"/>
          <a:ext cx="1024235" cy="102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Investors attracted, employment generation</a:t>
          </a:r>
          <a:endParaRPr lang="en-US" sz="1200" kern="1200" dirty="0"/>
        </a:p>
      </dsp:txBody>
      <dsp:txXfrm>
        <a:off x="847751" y="29878"/>
        <a:ext cx="1024235" cy="1024235"/>
      </dsp:txXfrm>
    </dsp:sp>
    <dsp:sp modelId="{FC239A77-5CAD-4F04-B4C1-D1742B48E24D}">
      <dsp:nvSpPr>
        <dsp:cNvPr id="0" name=""/>
        <dsp:cNvSpPr/>
      </dsp:nvSpPr>
      <dsp:spPr>
        <a:xfrm>
          <a:off x="440562" y="-51"/>
          <a:ext cx="3843274" cy="3843274"/>
        </a:xfrm>
        <a:prstGeom prst="circularArrow">
          <a:avLst>
            <a:gd name="adj1" fmla="val 5197"/>
            <a:gd name="adj2" fmla="val 335666"/>
            <a:gd name="adj3" fmla="val 16866728"/>
            <a:gd name="adj4" fmla="val 15197607"/>
            <a:gd name="adj5" fmla="val 6063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25F04-8420-42D3-B67E-E307CEC0564A}" type="datetimeFigureOut">
              <a:rPr lang="en-US" smtClean="0"/>
              <a:pPr/>
              <a:t>6/27/2014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3417B-31C9-4EC3-B60F-924B92F729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81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62B954-66F0-4BA5-9C6A-710B85874CB5}" type="slidenum">
              <a:rPr lang="en-US" smtClean="0">
                <a:latin typeface="Arial" pitchFamily="34" charset="0"/>
              </a:rPr>
              <a:pPr/>
              <a:t>20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IPTC Projects:</a:t>
            </a:r>
          </a:p>
          <a:p>
            <a:pPr eaLnBrk="1" hangingPunct="1"/>
            <a:r>
              <a:rPr lang="en-US" smtClean="0"/>
              <a:t>WRTML – 900 Crs, WRTGL – 500 Crs, North Karanpura – 1600 Crs, Talcher-II Augmentation – 900 Crs</a:t>
            </a:r>
          </a:p>
          <a:p>
            <a:pPr eaLnBrk="1" hangingPunct="1"/>
            <a:r>
              <a:rPr lang="en-US" smtClean="0"/>
              <a:t>Ckt Kms</a:t>
            </a:r>
          </a:p>
          <a:p>
            <a:pPr eaLnBrk="1" hangingPunct="1"/>
            <a:r>
              <a:rPr lang="en-US" smtClean="0"/>
              <a:t>PKTCL JV – 1100 Crs</a:t>
            </a:r>
          </a:p>
          <a:p>
            <a:pPr eaLnBrk="1" hangingPunct="1"/>
            <a:r>
              <a:rPr lang="en-US" smtClean="0"/>
              <a:t>Mumbai Transmission: Assets in Operation – 400 Crs, Projects in Implementation – 1750 Cr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8" descr="PPT_template2011 Fro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2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286000" y="3352800"/>
            <a:ext cx="6019800" cy="688975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2289175" y="4191000"/>
            <a:ext cx="4572000" cy="685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i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838200"/>
            <a:ext cx="22098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838200"/>
            <a:ext cx="64770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752600"/>
            <a:ext cx="88392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" y="4191000"/>
            <a:ext cx="88392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" y="1752600"/>
            <a:ext cx="43434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752600"/>
            <a:ext cx="43434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752600"/>
            <a:ext cx="43434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0" y="1752600"/>
            <a:ext cx="43434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" y="1752600"/>
            <a:ext cx="88392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4267200"/>
            <a:ext cx="8839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76200" y="1752600"/>
            <a:ext cx="4343400" cy="46482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0" y="1752600"/>
            <a:ext cx="43434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752600"/>
            <a:ext cx="43434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76200" y="4038600"/>
            <a:ext cx="43434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0" y="1752600"/>
            <a:ext cx="43434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839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6200" y="1524000"/>
            <a:ext cx="8839200" cy="4876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A75A6-6D69-408E-A8B1-BCDB17B83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39153"/>
            <a:ext cx="8839200" cy="4648200"/>
          </a:xfrm>
        </p:spPr>
        <p:txBody>
          <a:bodyPr/>
          <a:lstStyle>
            <a:lvl1pPr>
              <a:buSzPct val="70000"/>
              <a:defRPr/>
            </a:lvl1pPr>
            <a:lvl2pPr>
              <a:buFont typeface="Wingdings" pitchFamily="2" charset="2"/>
              <a:buChar char="§"/>
              <a:defRPr/>
            </a:lvl2pPr>
            <a:lvl3pPr>
              <a:buSzPct val="100000"/>
              <a:buFont typeface="Arial" pitchFamily="34" charset="0"/>
              <a:buChar char="–"/>
              <a:defRPr/>
            </a:lvl3pPr>
            <a:lvl4pPr>
              <a:buSzPct val="100000"/>
              <a:buFont typeface="Arial" pitchFamily="34" charset="0"/>
              <a:buChar char="•"/>
              <a:defRPr/>
            </a:lvl4pPr>
            <a:lvl5pPr>
              <a:buSzPct val="100000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05125"/>
            <a:ext cx="7772400" cy="1057275"/>
          </a:xfrm>
        </p:spPr>
        <p:txBody>
          <a:bodyPr anchor="t"/>
          <a:lstStyle>
            <a:lvl1pPr algn="l"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114800"/>
            <a:ext cx="7772400" cy="4333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739153"/>
            <a:ext cx="4343400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739153"/>
            <a:ext cx="4343400" cy="4572000"/>
          </a:xfrm>
        </p:spPr>
        <p:txBody>
          <a:bodyPr/>
          <a:lstStyle>
            <a:lvl1pPr>
              <a:defRPr sz="2400">
                <a:solidFill>
                  <a:srgbClr val="034EA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2296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52600"/>
            <a:ext cx="4040188" cy="639762"/>
          </a:xfrm>
        </p:spPr>
        <p:txBody>
          <a:bodyPr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509837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6425" y="1752600"/>
            <a:ext cx="4041775" cy="639762"/>
          </a:xfrm>
        </p:spPr>
        <p:txBody>
          <a:bodyPr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425" y="2509837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3008313" cy="1162050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8580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4785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63600"/>
            <a:ext cx="8458200" cy="566738"/>
          </a:xfrm>
        </p:spPr>
        <p:txBody>
          <a:bodyPr anchor="b"/>
          <a:lstStyle>
            <a:lvl1pPr algn="l">
              <a:def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1676400"/>
            <a:ext cx="5257800" cy="3810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5000" y="5638800"/>
            <a:ext cx="52578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04" name="Picture 7" descr="PPT_template2011-Inner_top"/>
            <p:cNvPicPr>
              <a:picLocks noChangeAspect="1" noChangeArrowheads="1"/>
            </p:cNvPicPr>
            <p:nvPr userDrawn="1"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0" y="0"/>
              <a:ext cx="914082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Line 10"/>
            <p:cNvSpPr>
              <a:spLocks noChangeShapeType="1"/>
            </p:cNvSpPr>
            <p:nvPr userDrawn="1"/>
          </p:nvSpPr>
          <p:spPr bwMode="auto">
            <a:xfrm>
              <a:off x="0" y="590550"/>
              <a:ext cx="9144000" cy="0"/>
            </a:xfrm>
            <a:prstGeom prst="line">
              <a:avLst/>
            </a:prstGeom>
            <a:noFill/>
            <a:ln w="28575">
              <a:solidFill>
                <a:srgbClr val="034EA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Rectangle 11"/>
            <p:cNvSpPr>
              <a:spLocks noChangeArrowheads="1"/>
            </p:cNvSpPr>
            <p:nvPr userDrawn="1"/>
          </p:nvSpPr>
          <p:spPr bwMode="auto">
            <a:xfrm>
              <a:off x="0" y="6629400"/>
              <a:ext cx="9144000" cy="228600"/>
            </a:xfrm>
            <a:prstGeom prst="rect">
              <a:avLst/>
            </a:prstGeom>
            <a:solidFill>
              <a:srgbClr val="0348A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838200"/>
            <a:ext cx="8839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1739900"/>
            <a:ext cx="8839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686800" y="6630988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AEC9A12-6B19-4666-B88A-C4F5CBE27A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7950200" y="6624638"/>
            <a:ext cx="838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Slide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A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A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A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A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A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34EA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34EA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34EA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34EA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DA0000"/>
        </a:buClr>
        <a:buSzPct val="70000"/>
        <a:buFont typeface="Wingdings" pitchFamily="2" charset="2"/>
        <a:buChar char="q"/>
        <a:defRPr sz="2400">
          <a:solidFill>
            <a:srgbClr val="034EA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DA0000"/>
        </a:buClr>
        <a:buFont typeface="Wingdings" pitchFamily="2" charset="2"/>
        <a:buChar char="§"/>
        <a:defRPr sz="2000">
          <a:solidFill>
            <a:srgbClr val="034EA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DA0000"/>
        </a:buClr>
        <a:buSzPct val="100000"/>
        <a:buFont typeface="Arial" pitchFamily="34" charset="0"/>
        <a:buChar char="–"/>
        <a:defRPr>
          <a:solidFill>
            <a:srgbClr val="034EA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DA0000"/>
        </a:buClr>
        <a:buSzPct val="100000"/>
        <a:buFont typeface="Arial" pitchFamily="34" charset="0"/>
        <a:buChar char="•"/>
        <a:defRPr sz="1600">
          <a:solidFill>
            <a:srgbClr val="034EA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DA0000"/>
        </a:buClr>
        <a:buSzPct val="100000"/>
        <a:buFont typeface="Arial" pitchFamily="34" charset="0"/>
        <a:buChar char="»"/>
        <a:defRPr sz="1400">
          <a:solidFill>
            <a:srgbClr val="034EA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Arial" charset="0"/>
        <a:buChar char="»"/>
        <a:defRPr sz="1400">
          <a:solidFill>
            <a:srgbClr val="0064B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Arial" charset="0"/>
        <a:buChar char="»"/>
        <a:defRPr sz="1400">
          <a:solidFill>
            <a:srgbClr val="0064B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Arial" charset="0"/>
        <a:buChar char="»"/>
        <a:defRPr sz="1400">
          <a:solidFill>
            <a:srgbClr val="0064B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Arial" charset="0"/>
        <a:buChar char="»"/>
        <a:defRPr sz="1400">
          <a:solidFill>
            <a:srgbClr val="0064B4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2057400"/>
            <a:ext cx="6019800" cy="688975"/>
          </a:xfrm>
        </p:spPr>
        <p:txBody>
          <a:bodyPr/>
          <a:lstStyle/>
          <a:p>
            <a:r>
              <a:rPr lang="en-US" dirty="0" smtClean="0"/>
              <a:t>Role of Private Sector in Cross Border Transmission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4343400"/>
            <a:ext cx="4572000" cy="685800"/>
          </a:xfrm>
        </p:spPr>
        <p:txBody>
          <a:bodyPr/>
          <a:lstStyle/>
          <a:p>
            <a:r>
              <a:rPr lang="en-US" dirty="0" err="1" smtClean="0"/>
              <a:t>Alok</a:t>
            </a:r>
            <a:r>
              <a:rPr lang="en-US" dirty="0" smtClean="0"/>
              <a:t> Roy, </a:t>
            </a:r>
          </a:p>
          <a:p>
            <a:r>
              <a:rPr lang="en-US" dirty="0" smtClean="0"/>
              <a:t>CEO, Reliance Power Transmission Ltd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43025"/>
            <a:ext cx="78200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29201" y="1749624"/>
            <a:ext cx="512961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28"/>
              </a:lnSpc>
            </a:pPr>
            <a:r>
              <a:rPr lang="en-IN" sz="1100" b="1" dirty="0" smtClean="0">
                <a:solidFill>
                  <a:srgbClr val="000000"/>
                </a:solidFill>
                <a:latin typeface="Times New Roman"/>
              </a:rPr>
              <a:t>4600km </a:t>
            </a:r>
          </a:p>
          <a:p>
            <a:pPr>
              <a:lnSpc>
                <a:spcPts val="1228"/>
              </a:lnSpc>
            </a:pPr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3529456" y="5935918"/>
            <a:ext cx="3667671" cy="51296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17"/>
              </a:lnSpc>
            </a:pPr>
            <a:r>
              <a:rPr lang="en-IN" dirty="0" smtClean="0">
                <a:solidFill>
                  <a:srgbClr val="00AF50"/>
                </a:solidFill>
                <a:latin typeface="Arial"/>
              </a:rPr>
              <a:t>Siberia</a:t>
            </a:r>
            <a:r>
              <a:rPr lang="en-IN" dirty="0" smtClean="0">
                <a:solidFill>
                  <a:srgbClr val="00AF50"/>
                </a:solidFill>
                <a:latin typeface="SimHei"/>
              </a:rPr>
              <a:t> </a:t>
            </a:r>
            <a:r>
              <a:rPr lang="en-IN" dirty="0" smtClean="0">
                <a:solidFill>
                  <a:srgbClr val="00AF50"/>
                </a:solidFill>
                <a:latin typeface="SimHei"/>
                <a:ea typeface="SimHei"/>
              </a:rPr>
              <a:t>～</a:t>
            </a:r>
            <a:r>
              <a:rPr lang="en-IN" dirty="0" smtClean="0">
                <a:solidFill>
                  <a:srgbClr val="00AF50"/>
                </a:solidFill>
                <a:latin typeface="Arial"/>
                <a:ea typeface="SimHei"/>
              </a:rPr>
              <a:t> St. Petersburg</a:t>
            </a:r>
            <a:r>
              <a:rPr lang="en-IN" dirty="0" smtClean="0">
                <a:solidFill>
                  <a:srgbClr val="00AF50"/>
                </a:solidFill>
                <a:latin typeface="SimHei"/>
                <a:ea typeface="SimHei"/>
              </a:rPr>
              <a:t> ～</a:t>
            </a:r>
            <a:r>
              <a:rPr lang="en-IN" dirty="0" smtClean="0">
                <a:solidFill>
                  <a:srgbClr val="00AF50"/>
                </a:solidFill>
                <a:latin typeface="Arial"/>
                <a:ea typeface="SimHei"/>
              </a:rPr>
              <a:t> Berlin </a:t>
            </a:r>
          </a:p>
          <a:p>
            <a:pPr>
              <a:lnSpc>
                <a:spcPts val="2017"/>
              </a:lnSpc>
            </a:pPr>
            <a:endParaRPr lang="en-IN" dirty="0">
              <a:solidFill>
                <a:srgbClr val="00AF50"/>
              </a:solidFill>
              <a:latin typeface="SimHei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609600"/>
            <a:ext cx="8229600" cy="533400"/>
          </a:xfrm>
          <a:prstGeom prst="rect">
            <a:avLst/>
          </a:prstGeom>
        </p:spPr>
        <p:txBody>
          <a:bodyPr lIns="91431" tIns="45715" rIns="91431" bIns="45715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Global Thoughts – Relay Transmission (Option III)</a:t>
            </a:r>
            <a:endParaRPr lang="en-US" sz="2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3400" y="5834390"/>
            <a:ext cx="3048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Source: SGCC presentation at CIGRE 2012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609600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Potential for Cross Border Trade</a:t>
            </a:r>
            <a:endParaRPr lang="en-US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739900"/>
          <a:ext cx="86106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120"/>
                <a:gridCol w="1554480"/>
                <a:gridCol w="1676400"/>
                <a:gridCol w="1935480"/>
                <a:gridCol w="1722120"/>
              </a:tblGrid>
              <a:tr h="320040">
                <a:tc rowSpan="2">
                  <a:txBody>
                    <a:bodyPr/>
                    <a:lstStyle/>
                    <a:p>
                      <a:r>
                        <a:rPr lang="en-US" sz="1600" dirty="0" smtClean="0"/>
                        <a:t>Importing Countries</a:t>
                      </a:r>
                      <a:endParaRPr lang="en-US" sz="16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Exporting Countries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India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Bhutan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Nepal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Bangladesh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India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Significant quantity of hydropower can be exported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Significant quantity of hydropower can be exported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Significant</a:t>
                      </a:r>
                      <a:r>
                        <a:rPr lang="en-US" sz="1400" baseline="0" dirty="0" smtClean="0"/>
                        <a:t> amount of gas based power may be possible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Bhutan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Dry Season Support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Similarity of resources; resource sharing unlikely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Supply</a:t>
                      </a:r>
                      <a:r>
                        <a:rPr lang="en-US" sz="1400" baseline="0" dirty="0" smtClean="0"/>
                        <a:t> of gas based power in dry season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Nepal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Thermal power support, dry season support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Similarity of resources; sharing unlikely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Gas</a:t>
                      </a:r>
                      <a:r>
                        <a:rPr lang="en-US" sz="1400" baseline="0" dirty="0" smtClean="0"/>
                        <a:t> based power support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Bangladesh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Sharing of reserves,</a:t>
                      </a:r>
                      <a:r>
                        <a:rPr lang="en-US" sz="1400" baseline="0" dirty="0" smtClean="0"/>
                        <a:t> electricity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Hydropower support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Hydropower support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609600"/>
          </a:xfrm>
        </p:spPr>
        <p:txBody>
          <a:bodyPr/>
          <a:lstStyle/>
          <a:p>
            <a:pPr eaLnBrk="1" hangingPunct="1"/>
            <a:r>
              <a:rPr lang="en-IN" sz="2400" dirty="0" smtClean="0">
                <a:solidFill>
                  <a:srgbClr val="C00000"/>
                </a:solidFill>
              </a:rPr>
              <a:t>Why Private Participation??</a:t>
            </a:r>
          </a:p>
        </p:txBody>
      </p:sp>
      <p:pic>
        <p:nvPicPr>
          <p:cNvPr id="9219" name="Picture 6" descr="C:\Users\Rupin\Desktop\PPP_presentation\images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988" y="2673350"/>
            <a:ext cx="19431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9" descr="C:\Users\Rupin\Desktop\PPP_presentation\images (5)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2350" y="2673350"/>
            <a:ext cx="19446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ile"/>
          <p:cNvSpPr>
            <a:spLocks noEditPoints="1" noChangeArrowheads="1"/>
          </p:cNvSpPr>
          <p:nvPr/>
        </p:nvSpPr>
        <p:spPr bwMode="auto">
          <a:xfrm>
            <a:off x="228600" y="4733925"/>
            <a:ext cx="2592388" cy="1511300"/>
          </a:xfrm>
          <a:prstGeom prst="foldedCorner">
            <a:avLst>
              <a:gd name="adj" fmla="val 12500"/>
            </a:avLst>
          </a:prstGeom>
          <a:solidFill>
            <a:srgbClr val="FFA669"/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0" rIns="0"/>
          <a:lstStyle/>
          <a:p>
            <a:pPr marL="92075" indent="-920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Core Sector Development</a:t>
            </a:r>
          </a:p>
          <a:p>
            <a:pPr marL="92075" indent="-920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Limited Capital availability</a:t>
            </a:r>
          </a:p>
          <a:p>
            <a:pPr marL="92075" indent="-920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Cost Plus Model</a:t>
            </a:r>
          </a:p>
          <a:p>
            <a:pPr marL="231775" indent="-231775" defTabSz="720000"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endParaRPr lang="en-US" sz="1400" b="1" kern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File"/>
          <p:cNvSpPr>
            <a:spLocks noEditPoints="1" noChangeArrowheads="1"/>
          </p:cNvSpPr>
          <p:nvPr/>
        </p:nvSpPr>
        <p:spPr bwMode="auto">
          <a:xfrm>
            <a:off x="3257550" y="4733925"/>
            <a:ext cx="2590800" cy="1511300"/>
          </a:xfrm>
          <a:prstGeom prst="foldedCorner">
            <a:avLst>
              <a:gd name="adj" fmla="val 1250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0" rIns="0"/>
          <a:lstStyle/>
          <a:p>
            <a:pPr marL="142875" indent="-1428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Brings in Competition </a:t>
            </a:r>
          </a:p>
          <a:p>
            <a:pPr marL="142875" indent="-1428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Additional capital source</a:t>
            </a:r>
          </a:p>
          <a:p>
            <a:pPr marL="142875" indent="-1428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Increased efficiency</a:t>
            </a:r>
          </a:p>
          <a:p>
            <a:pPr marL="142875" indent="-1428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Effective resource utilization</a:t>
            </a:r>
          </a:p>
        </p:txBody>
      </p:sp>
      <p:sp>
        <p:nvSpPr>
          <p:cNvPr id="12" name="File"/>
          <p:cNvSpPr>
            <a:spLocks noEditPoints="1" noChangeArrowheads="1"/>
          </p:cNvSpPr>
          <p:nvPr/>
        </p:nvSpPr>
        <p:spPr bwMode="auto">
          <a:xfrm>
            <a:off x="6378575" y="4733925"/>
            <a:ext cx="2590800" cy="1511300"/>
          </a:xfrm>
          <a:prstGeom prst="foldedCorner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0" rIns="0"/>
          <a:lstStyle/>
          <a:p>
            <a:pPr marL="117475" indent="-1174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Reduced delivery period</a:t>
            </a:r>
          </a:p>
          <a:p>
            <a:pPr marL="117475" indent="-1174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Improved service Quality</a:t>
            </a:r>
          </a:p>
          <a:p>
            <a:pPr marL="117475" indent="-1174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Reduced Service Charge</a:t>
            </a:r>
          </a:p>
          <a:p>
            <a:pPr marL="117475" indent="-1174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charset="0"/>
              </a:rPr>
              <a:t>Releases Capital for Social Sector</a:t>
            </a:r>
          </a:p>
          <a:p>
            <a:pPr marL="231775" indent="-231775" defTabSz="720000" fontAlgn="auto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endParaRPr lang="en-US" sz="1400" b="1" kern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8600" y="1828800"/>
            <a:ext cx="2555875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IN" b="1" dirty="0"/>
              <a:t>Public Funding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57550" y="1828800"/>
            <a:ext cx="2555875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IN" b="1" dirty="0"/>
              <a:t>Private Investor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78575" y="1828800"/>
            <a:ext cx="2555875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IN" b="1" dirty="0"/>
              <a:t>Benefit</a:t>
            </a:r>
          </a:p>
        </p:txBody>
      </p:sp>
      <p:pic>
        <p:nvPicPr>
          <p:cNvPr id="9227" name="Picture 10" descr="C:\Users\Rupin\Desktop\PPP_presentation\download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3375" y="2651125"/>
            <a:ext cx="19446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Cross 15"/>
          <p:cNvSpPr/>
          <p:nvPr/>
        </p:nvSpPr>
        <p:spPr>
          <a:xfrm>
            <a:off x="2667000" y="3352800"/>
            <a:ext cx="685800" cy="60960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Equal 16"/>
          <p:cNvSpPr/>
          <p:nvPr/>
        </p:nvSpPr>
        <p:spPr>
          <a:xfrm>
            <a:off x="5715000" y="3276600"/>
            <a:ext cx="838200" cy="533400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585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B0C56F-F9E4-40EF-9DEE-8DF055651B95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Issues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" y="609600"/>
            <a:ext cx="8839200" cy="609600"/>
          </a:xfrm>
        </p:spPr>
        <p:txBody>
          <a:bodyPr/>
          <a:lstStyle/>
          <a:p>
            <a:r>
              <a:rPr lang="en-US" dirty="0" smtClean="0"/>
              <a:t>Issue #1: Right of Way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4343400" cy="4953000"/>
          </a:xfrm>
        </p:spPr>
        <p:txBody>
          <a:bodyPr/>
          <a:lstStyle/>
          <a:p>
            <a:r>
              <a:rPr lang="en-US" sz="2000" dirty="0" smtClean="0"/>
              <a:t>NIMBY (Not in My Backyard) factor gaining rapidly</a:t>
            </a:r>
          </a:p>
          <a:p>
            <a:pPr lvl="1"/>
            <a:r>
              <a:rPr lang="en-US" sz="1400" dirty="0" smtClean="0"/>
              <a:t>Fear of decreasing land prices</a:t>
            </a:r>
          </a:p>
          <a:p>
            <a:pPr lvl="1"/>
            <a:r>
              <a:rPr lang="en-US" sz="1400" dirty="0" smtClean="0"/>
              <a:t>Loss of Aesthetics and environmental impact</a:t>
            </a:r>
          </a:p>
          <a:p>
            <a:pPr lvl="1"/>
            <a:r>
              <a:rPr lang="en-US" sz="1400" dirty="0" smtClean="0"/>
              <a:t>Health Concerns</a:t>
            </a:r>
          </a:p>
          <a:p>
            <a:r>
              <a:rPr lang="en-US" sz="2000" dirty="0" smtClean="0"/>
              <a:t>Diverse laws governing </a:t>
            </a:r>
            <a:r>
              <a:rPr lang="en-US" sz="2000" dirty="0" err="1" smtClean="0"/>
              <a:t>RoW</a:t>
            </a:r>
            <a:endParaRPr lang="en-US" sz="2000" dirty="0" smtClean="0"/>
          </a:p>
          <a:p>
            <a:pPr lvl="1"/>
            <a:r>
              <a:rPr lang="en-US" sz="1400" dirty="0" smtClean="0"/>
              <a:t>Different Right of Way Codes and Standards </a:t>
            </a:r>
          </a:p>
          <a:p>
            <a:pPr lvl="1"/>
            <a:r>
              <a:rPr lang="en-US" sz="1400" dirty="0" smtClean="0"/>
              <a:t>Countries have varied clearance requirements</a:t>
            </a:r>
          </a:p>
          <a:p>
            <a:pPr lvl="1"/>
            <a:r>
              <a:rPr lang="en-US" sz="1400" dirty="0" err="1" smtClean="0"/>
              <a:t>RoW</a:t>
            </a:r>
            <a:r>
              <a:rPr lang="en-US" sz="1400" dirty="0" smtClean="0"/>
              <a:t> Compensation Arrangements different in various countries</a:t>
            </a:r>
          </a:p>
          <a:p>
            <a:pPr lvl="1"/>
            <a:r>
              <a:rPr lang="en-US" sz="1400" dirty="0" smtClean="0"/>
              <a:t>Environmental Clearance procedures varied</a:t>
            </a:r>
          </a:p>
          <a:p>
            <a:r>
              <a:rPr lang="en-US" sz="2000" dirty="0" smtClean="0"/>
              <a:t>Diverse judicial recourse in matters related to </a:t>
            </a:r>
            <a:r>
              <a:rPr lang="en-US" sz="2000" dirty="0" err="1" smtClean="0"/>
              <a:t>RoW</a:t>
            </a:r>
            <a:r>
              <a:rPr lang="en-US" sz="2000" dirty="0" smtClean="0"/>
              <a:t> disputes</a:t>
            </a:r>
          </a:p>
          <a:p>
            <a:pPr lvl="1"/>
            <a:endParaRPr lang="en-US" sz="1600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8" name="Diagram 7"/>
          <p:cNvGraphicFramePr/>
          <p:nvPr/>
        </p:nvGraphicFramePr>
        <p:xfrm>
          <a:off x="4800600" y="685800"/>
          <a:ext cx="41148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4876800" y="5486400"/>
            <a:ext cx="4038600" cy="9144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Varied Right of Way</a:t>
            </a:r>
          </a:p>
          <a:p>
            <a:pPr algn="ctr"/>
            <a:r>
              <a:rPr lang="en-US" sz="900" i="1" dirty="0" smtClean="0"/>
              <a:t>Source: EURELECTRIC ,2003 </a:t>
            </a:r>
            <a:endParaRPr lang="en-US" sz="9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#2: Tariff &amp; Financing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5344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# 3: Regulatory Issues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610600" cy="4787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609600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What is Expected?? </a:t>
            </a:r>
            <a:endParaRPr lang="en-US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304800" y="1371600"/>
          <a:ext cx="8534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1A2FAF-7932-4EC5-981A-6D73359B7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01A2FAF-7932-4EC5-981A-6D73359B7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21E595-DC4B-409D-ADF5-690F1111B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E821E595-DC4B-409D-ADF5-690F1111B1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BCEFA8-2153-4604-8C87-7B64452050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BEBCEFA8-2153-4604-8C87-7B64452050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C9B16A-AD92-41EB-AD1C-921E42A4C4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95C9B16A-AD92-41EB-AD1C-921E42A4C4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858ADA-F38D-48CE-8582-5215AFA21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58858ADA-F38D-48CE-8582-5215AFA21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ECC6A2-971E-4CBE-84BF-8340041AC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DCECC6A2-971E-4CBE-84BF-8340041AC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43D0B0-7606-48E5-9D00-C29976B5F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F643D0B0-7606-48E5-9D00-C29976B5F4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721BA8-109B-40A0-B6D4-1AB080DED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graphicEl>
                                              <a:dgm id="{A3721BA8-109B-40A0-B6D4-1AB080DED2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6CB9A7-4363-4EA3-8287-B227EB4F07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336CB9A7-4363-4EA3-8287-B227EB4F07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F9244D-1599-480E-82BE-FD4D2F047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DAF9244D-1599-480E-82BE-FD4D2F0479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630EA2-D1B3-48C8-BCB9-85546F0C69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graphicEl>
                                              <a:dgm id="{13630EA2-D1B3-48C8-BCB9-85546F0C69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9A233D-CBA7-4F05-BE2B-309B202A1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graphicEl>
                                              <a:dgm id="{C09A233D-CBA7-4F05-BE2B-309B202A11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84B874-CBE8-463B-BEF5-0BE59A0FC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6584B874-CBE8-463B-BEF5-0BE59A0FCB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0A7BF5-735C-4617-BBCD-F08AE249B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graphicEl>
                                              <a:dgm id="{840A7BF5-735C-4617-BBCD-F08AE249BF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609600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Recommendations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00" y="1676400"/>
          <a:ext cx="7924800" cy="3861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3733800"/>
                <a:gridCol w="2590800"/>
              </a:tblGrid>
              <a:tr h="5168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Parameter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Way Forward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Stakeholders</a:t>
                      </a:r>
                      <a:endParaRPr lang="en-US" sz="1600" dirty="0"/>
                    </a:p>
                  </a:txBody>
                  <a:tcPr anchor="ctr"/>
                </a:tc>
              </a:tr>
              <a:tr h="95988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Technical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36538" indent="-236538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1400" dirty="0" smtClean="0"/>
                        <a:t>Upgradation of National Grids</a:t>
                      </a:r>
                    </a:p>
                    <a:p>
                      <a:pPr marL="236538" indent="-236538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1400" dirty="0" smtClean="0"/>
                        <a:t>Construction</a:t>
                      </a:r>
                      <a:r>
                        <a:rPr lang="en-US" sz="1400" baseline="0" dirty="0" smtClean="0"/>
                        <a:t> of Transmission lines, s/s</a:t>
                      </a:r>
                    </a:p>
                    <a:p>
                      <a:pPr marL="236538" indent="-236538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1400" baseline="0" dirty="0" smtClean="0"/>
                        <a:t>R&amp;D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36538" indent="-236538" algn="ctr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Respective Govt.</a:t>
                      </a:r>
                    </a:p>
                    <a:p>
                      <a:pPr marL="236538" indent="-236538" algn="ctr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 Private</a:t>
                      </a:r>
                      <a:r>
                        <a:rPr lang="en-US" sz="1400" baseline="0" dirty="0" smtClean="0"/>
                        <a:t> Sector</a:t>
                      </a:r>
                      <a:endParaRPr lang="en-US" sz="1400" dirty="0"/>
                    </a:p>
                  </a:txBody>
                  <a:tcPr anchor="ctr"/>
                </a:tc>
              </a:tr>
              <a:tr h="9155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Political/</a:t>
                      </a:r>
                    </a:p>
                    <a:p>
                      <a:r>
                        <a:rPr lang="en-US" sz="1400" dirty="0" smtClean="0"/>
                        <a:t>Planning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dirty="0" smtClean="0"/>
                        <a:t>Decoupling</a:t>
                      </a:r>
                      <a:r>
                        <a:rPr lang="en-US" sz="1400" baseline="0" dirty="0" smtClean="0"/>
                        <a:t> politics and energy</a:t>
                      </a:r>
                    </a:p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baseline="0" dirty="0" smtClean="0"/>
                        <a:t>Single unified regulator</a:t>
                      </a:r>
                    </a:p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baseline="0" dirty="0" smtClean="0"/>
                        <a:t>Frame agreements</a:t>
                      </a:r>
                    </a:p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baseline="0" dirty="0" smtClean="0"/>
                        <a:t>Joint capacity building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Respective Govt.</a:t>
                      </a:r>
                      <a:endParaRPr lang="en-US" sz="1400" dirty="0"/>
                    </a:p>
                  </a:txBody>
                  <a:tcPr anchor="ctr"/>
                </a:tc>
              </a:tr>
              <a:tr h="70883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Financial/ Investment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dirty="0" smtClean="0"/>
                        <a:t>Conducive</a:t>
                      </a:r>
                      <a:r>
                        <a:rPr lang="en-US" sz="1400" baseline="0" dirty="0" smtClean="0"/>
                        <a:t> investment environment in respective member states</a:t>
                      </a:r>
                    </a:p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baseline="0" dirty="0" smtClean="0"/>
                        <a:t>Level playing fields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Respective Govt.</a:t>
                      </a:r>
                    </a:p>
                    <a:p>
                      <a:pPr algn="ctr"/>
                      <a:r>
                        <a:rPr lang="en-US" sz="1400" dirty="0" smtClean="0"/>
                        <a:t>Private Sector</a:t>
                      </a:r>
                    </a:p>
                    <a:p>
                      <a:pPr algn="ctr"/>
                      <a:r>
                        <a:rPr lang="en-US" sz="1400" dirty="0" smtClean="0"/>
                        <a:t>Financial Institutions</a:t>
                      </a:r>
                      <a:endParaRPr lang="en-US" sz="1400" dirty="0"/>
                    </a:p>
                  </a:txBody>
                  <a:tcPr/>
                </a:tc>
              </a:tr>
              <a:tr h="70883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Clearances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dirty="0" smtClean="0"/>
                        <a:t>Co-operation on environmental standards</a:t>
                      </a:r>
                    </a:p>
                    <a:p>
                      <a:pPr marL="236538" indent="-236538">
                        <a:buFont typeface="Arial" pitchFamily="34" charset="0"/>
                        <a:buChar char="•"/>
                      </a:pPr>
                      <a:r>
                        <a:rPr lang="en-US" sz="1400" dirty="0" smtClean="0"/>
                        <a:t>Standardization of clearances procedures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Respective Govt.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C776C2-A579-4762-B5F0-032E89C22D97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2" name="Freeform 15"/>
          <p:cNvSpPr>
            <a:spLocks noChangeAspect="1"/>
          </p:cNvSpPr>
          <p:nvPr>
            <p:custDataLst>
              <p:tags r:id="rId1"/>
            </p:custDataLst>
          </p:nvPr>
        </p:nvSpPr>
        <p:spPr bwMode="invGray">
          <a:xfrm>
            <a:off x="3533775" y="1290638"/>
            <a:ext cx="919163" cy="760412"/>
          </a:xfrm>
          <a:custGeom>
            <a:avLst/>
            <a:gdLst>
              <a:gd name="T0" fmla="*/ 60 w 792"/>
              <a:gd name="T1" fmla="*/ 46 h 614"/>
              <a:gd name="T2" fmla="*/ 126 w 792"/>
              <a:gd name="T3" fmla="*/ 44 h 614"/>
              <a:gd name="T4" fmla="*/ 158 w 792"/>
              <a:gd name="T5" fmla="*/ 18 h 614"/>
              <a:gd name="T6" fmla="*/ 286 w 792"/>
              <a:gd name="T7" fmla="*/ 6 h 614"/>
              <a:gd name="T8" fmla="*/ 316 w 792"/>
              <a:gd name="T9" fmla="*/ 44 h 614"/>
              <a:gd name="T10" fmla="*/ 344 w 792"/>
              <a:gd name="T11" fmla="*/ 84 h 614"/>
              <a:gd name="T12" fmla="*/ 396 w 792"/>
              <a:gd name="T13" fmla="*/ 94 h 614"/>
              <a:gd name="T14" fmla="*/ 416 w 792"/>
              <a:gd name="T15" fmla="*/ 142 h 614"/>
              <a:gd name="T16" fmla="*/ 452 w 792"/>
              <a:gd name="T17" fmla="*/ 180 h 614"/>
              <a:gd name="T18" fmla="*/ 490 w 792"/>
              <a:gd name="T19" fmla="*/ 194 h 614"/>
              <a:gd name="T20" fmla="*/ 500 w 792"/>
              <a:gd name="T21" fmla="*/ 226 h 614"/>
              <a:gd name="T22" fmla="*/ 548 w 792"/>
              <a:gd name="T23" fmla="*/ 216 h 614"/>
              <a:gd name="T24" fmla="*/ 586 w 792"/>
              <a:gd name="T25" fmla="*/ 186 h 614"/>
              <a:gd name="T26" fmla="*/ 644 w 792"/>
              <a:gd name="T27" fmla="*/ 172 h 614"/>
              <a:gd name="T28" fmla="*/ 690 w 792"/>
              <a:gd name="T29" fmla="*/ 158 h 614"/>
              <a:gd name="T30" fmla="*/ 728 w 792"/>
              <a:gd name="T31" fmla="*/ 190 h 614"/>
              <a:gd name="T32" fmla="*/ 778 w 792"/>
              <a:gd name="T33" fmla="*/ 228 h 614"/>
              <a:gd name="T34" fmla="*/ 774 w 792"/>
              <a:gd name="T35" fmla="*/ 270 h 614"/>
              <a:gd name="T36" fmla="*/ 750 w 792"/>
              <a:gd name="T37" fmla="*/ 330 h 614"/>
              <a:gd name="T38" fmla="*/ 712 w 792"/>
              <a:gd name="T39" fmla="*/ 368 h 614"/>
              <a:gd name="T40" fmla="*/ 668 w 792"/>
              <a:gd name="T41" fmla="*/ 400 h 614"/>
              <a:gd name="T42" fmla="*/ 630 w 792"/>
              <a:gd name="T43" fmla="*/ 430 h 614"/>
              <a:gd name="T44" fmla="*/ 664 w 792"/>
              <a:gd name="T45" fmla="*/ 490 h 614"/>
              <a:gd name="T46" fmla="*/ 682 w 792"/>
              <a:gd name="T47" fmla="*/ 556 h 614"/>
              <a:gd name="T48" fmla="*/ 682 w 792"/>
              <a:gd name="T49" fmla="*/ 598 h 614"/>
              <a:gd name="T50" fmla="*/ 636 w 792"/>
              <a:gd name="T51" fmla="*/ 614 h 614"/>
              <a:gd name="T52" fmla="*/ 590 w 792"/>
              <a:gd name="T53" fmla="*/ 584 h 614"/>
              <a:gd name="T54" fmla="*/ 562 w 792"/>
              <a:gd name="T55" fmla="*/ 570 h 614"/>
              <a:gd name="T56" fmla="*/ 514 w 792"/>
              <a:gd name="T57" fmla="*/ 532 h 614"/>
              <a:gd name="T58" fmla="*/ 458 w 792"/>
              <a:gd name="T59" fmla="*/ 528 h 614"/>
              <a:gd name="T60" fmla="*/ 406 w 792"/>
              <a:gd name="T61" fmla="*/ 500 h 614"/>
              <a:gd name="T62" fmla="*/ 355 w 792"/>
              <a:gd name="T63" fmla="*/ 520 h 614"/>
              <a:gd name="T64" fmla="*/ 301 w 792"/>
              <a:gd name="T65" fmla="*/ 595 h 614"/>
              <a:gd name="T66" fmla="*/ 250 w 792"/>
              <a:gd name="T67" fmla="*/ 608 h 614"/>
              <a:gd name="T68" fmla="*/ 196 w 792"/>
              <a:gd name="T69" fmla="*/ 560 h 614"/>
              <a:gd name="T70" fmla="*/ 138 w 792"/>
              <a:gd name="T71" fmla="*/ 530 h 614"/>
              <a:gd name="T72" fmla="*/ 94 w 792"/>
              <a:gd name="T73" fmla="*/ 468 h 614"/>
              <a:gd name="T74" fmla="*/ 92 w 792"/>
              <a:gd name="T75" fmla="*/ 300 h 614"/>
              <a:gd name="T76" fmla="*/ 136 w 792"/>
              <a:gd name="T77" fmla="*/ 276 h 614"/>
              <a:gd name="T78" fmla="*/ 118 w 792"/>
              <a:gd name="T79" fmla="*/ 194 h 614"/>
              <a:gd name="T80" fmla="*/ 66 w 792"/>
              <a:gd name="T81" fmla="*/ 162 h 614"/>
              <a:gd name="T82" fmla="*/ 34 w 792"/>
              <a:gd name="T83" fmla="*/ 136 h 614"/>
              <a:gd name="T84" fmla="*/ 12 w 792"/>
              <a:gd name="T85" fmla="*/ 108 h 61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92"/>
              <a:gd name="T130" fmla="*/ 0 h 614"/>
              <a:gd name="T131" fmla="*/ 792 w 792"/>
              <a:gd name="T132" fmla="*/ 614 h 61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92" h="614">
                <a:moveTo>
                  <a:pt x="14" y="86"/>
                </a:moveTo>
                <a:lnTo>
                  <a:pt x="42" y="62"/>
                </a:lnTo>
                <a:lnTo>
                  <a:pt x="60" y="46"/>
                </a:lnTo>
                <a:lnTo>
                  <a:pt x="66" y="32"/>
                </a:lnTo>
                <a:lnTo>
                  <a:pt x="118" y="32"/>
                </a:lnTo>
                <a:lnTo>
                  <a:pt x="126" y="44"/>
                </a:lnTo>
                <a:lnTo>
                  <a:pt x="136" y="30"/>
                </a:lnTo>
                <a:lnTo>
                  <a:pt x="154" y="30"/>
                </a:lnTo>
                <a:lnTo>
                  <a:pt x="158" y="18"/>
                </a:lnTo>
                <a:lnTo>
                  <a:pt x="182" y="18"/>
                </a:lnTo>
                <a:lnTo>
                  <a:pt x="190" y="0"/>
                </a:lnTo>
                <a:lnTo>
                  <a:pt x="286" y="6"/>
                </a:lnTo>
                <a:lnTo>
                  <a:pt x="298" y="22"/>
                </a:lnTo>
                <a:lnTo>
                  <a:pt x="312" y="28"/>
                </a:lnTo>
                <a:lnTo>
                  <a:pt x="316" y="44"/>
                </a:lnTo>
                <a:lnTo>
                  <a:pt x="316" y="56"/>
                </a:lnTo>
                <a:lnTo>
                  <a:pt x="334" y="68"/>
                </a:lnTo>
                <a:lnTo>
                  <a:pt x="344" y="84"/>
                </a:lnTo>
                <a:lnTo>
                  <a:pt x="364" y="84"/>
                </a:lnTo>
                <a:lnTo>
                  <a:pt x="372" y="96"/>
                </a:lnTo>
                <a:lnTo>
                  <a:pt x="396" y="94"/>
                </a:lnTo>
                <a:lnTo>
                  <a:pt x="404" y="114"/>
                </a:lnTo>
                <a:lnTo>
                  <a:pt x="416" y="124"/>
                </a:lnTo>
                <a:lnTo>
                  <a:pt x="416" y="142"/>
                </a:lnTo>
                <a:lnTo>
                  <a:pt x="436" y="156"/>
                </a:lnTo>
                <a:lnTo>
                  <a:pt x="442" y="166"/>
                </a:lnTo>
                <a:lnTo>
                  <a:pt x="452" y="180"/>
                </a:lnTo>
                <a:lnTo>
                  <a:pt x="478" y="174"/>
                </a:lnTo>
                <a:lnTo>
                  <a:pt x="478" y="190"/>
                </a:lnTo>
                <a:lnTo>
                  <a:pt x="490" y="194"/>
                </a:lnTo>
                <a:lnTo>
                  <a:pt x="486" y="216"/>
                </a:lnTo>
                <a:lnTo>
                  <a:pt x="500" y="210"/>
                </a:lnTo>
                <a:lnTo>
                  <a:pt x="500" y="226"/>
                </a:lnTo>
                <a:lnTo>
                  <a:pt x="522" y="228"/>
                </a:lnTo>
                <a:lnTo>
                  <a:pt x="530" y="212"/>
                </a:lnTo>
                <a:lnTo>
                  <a:pt x="548" y="216"/>
                </a:lnTo>
                <a:lnTo>
                  <a:pt x="556" y="198"/>
                </a:lnTo>
                <a:lnTo>
                  <a:pt x="582" y="202"/>
                </a:lnTo>
                <a:lnTo>
                  <a:pt x="586" y="186"/>
                </a:lnTo>
                <a:lnTo>
                  <a:pt x="604" y="186"/>
                </a:lnTo>
                <a:lnTo>
                  <a:pt x="610" y="174"/>
                </a:lnTo>
                <a:lnTo>
                  <a:pt x="644" y="172"/>
                </a:lnTo>
                <a:lnTo>
                  <a:pt x="664" y="174"/>
                </a:lnTo>
                <a:lnTo>
                  <a:pt x="670" y="160"/>
                </a:lnTo>
                <a:lnTo>
                  <a:pt x="690" y="158"/>
                </a:lnTo>
                <a:lnTo>
                  <a:pt x="700" y="178"/>
                </a:lnTo>
                <a:lnTo>
                  <a:pt x="718" y="174"/>
                </a:lnTo>
                <a:lnTo>
                  <a:pt x="728" y="190"/>
                </a:lnTo>
                <a:lnTo>
                  <a:pt x="760" y="184"/>
                </a:lnTo>
                <a:lnTo>
                  <a:pt x="768" y="202"/>
                </a:lnTo>
                <a:lnTo>
                  <a:pt x="778" y="228"/>
                </a:lnTo>
                <a:lnTo>
                  <a:pt x="792" y="232"/>
                </a:lnTo>
                <a:lnTo>
                  <a:pt x="790" y="264"/>
                </a:lnTo>
                <a:lnTo>
                  <a:pt x="774" y="270"/>
                </a:lnTo>
                <a:lnTo>
                  <a:pt x="776" y="304"/>
                </a:lnTo>
                <a:lnTo>
                  <a:pt x="760" y="314"/>
                </a:lnTo>
                <a:lnTo>
                  <a:pt x="750" y="330"/>
                </a:lnTo>
                <a:lnTo>
                  <a:pt x="748" y="346"/>
                </a:lnTo>
                <a:lnTo>
                  <a:pt x="722" y="350"/>
                </a:lnTo>
                <a:lnTo>
                  <a:pt x="712" y="368"/>
                </a:lnTo>
                <a:lnTo>
                  <a:pt x="692" y="382"/>
                </a:lnTo>
                <a:lnTo>
                  <a:pt x="684" y="398"/>
                </a:lnTo>
                <a:lnTo>
                  <a:pt x="668" y="400"/>
                </a:lnTo>
                <a:lnTo>
                  <a:pt x="662" y="412"/>
                </a:lnTo>
                <a:lnTo>
                  <a:pt x="648" y="414"/>
                </a:lnTo>
                <a:lnTo>
                  <a:pt x="630" y="430"/>
                </a:lnTo>
                <a:lnTo>
                  <a:pt x="632" y="472"/>
                </a:lnTo>
                <a:lnTo>
                  <a:pt x="646" y="482"/>
                </a:lnTo>
                <a:lnTo>
                  <a:pt x="664" y="490"/>
                </a:lnTo>
                <a:lnTo>
                  <a:pt x="678" y="502"/>
                </a:lnTo>
                <a:lnTo>
                  <a:pt x="686" y="528"/>
                </a:lnTo>
                <a:lnTo>
                  <a:pt x="682" y="556"/>
                </a:lnTo>
                <a:lnTo>
                  <a:pt x="702" y="572"/>
                </a:lnTo>
                <a:lnTo>
                  <a:pt x="688" y="584"/>
                </a:lnTo>
                <a:lnTo>
                  <a:pt x="682" y="598"/>
                </a:lnTo>
                <a:lnTo>
                  <a:pt x="664" y="596"/>
                </a:lnTo>
                <a:lnTo>
                  <a:pt x="656" y="610"/>
                </a:lnTo>
                <a:lnTo>
                  <a:pt x="636" y="614"/>
                </a:lnTo>
                <a:lnTo>
                  <a:pt x="616" y="608"/>
                </a:lnTo>
                <a:lnTo>
                  <a:pt x="610" y="590"/>
                </a:lnTo>
                <a:lnTo>
                  <a:pt x="590" y="584"/>
                </a:lnTo>
                <a:lnTo>
                  <a:pt x="580" y="598"/>
                </a:lnTo>
                <a:lnTo>
                  <a:pt x="564" y="590"/>
                </a:lnTo>
                <a:lnTo>
                  <a:pt x="562" y="570"/>
                </a:lnTo>
                <a:lnTo>
                  <a:pt x="538" y="570"/>
                </a:lnTo>
                <a:lnTo>
                  <a:pt x="528" y="548"/>
                </a:lnTo>
                <a:lnTo>
                  <a:pt x="514" y="532"/>
                </a:lnTo>
                <a:lnTo>
                  <a:pt x="498" y="544"/>
                </a:lnTo>
                <a:lnTo>
                  <a:pt x="460" y="546"/>
                </a:lnTo>
                <a:lnTo>
                  <a:pt x="458" y="528"/>
                </a:lnTo>
                <a:lnTo>
                  <a:pt x="432" y="534"/>
                </a:lnTo>
                <a:lnTo>
                  <a:pt x="434" y="496"/>
                </a:lnTo>
                <a:lnTo>
                  <a:pt x="406" y="500"/>
                </a:lnTo>
                <a:lnTo>
                  <a:pt x="390" y="482"/>
                </a:lnTo>
                <a:lnTo>
                  <a:pt x="376" y="504"/>
                </a:lnTo>
                <a:lnTo>
                  <a:pt x="355" y="520"/>
                </a:lnTo>
                <a:lnTo>
                  <a:pt x="316" y="520"/>
                </a:lnTo>
                <a:lnTo>
                  <a:pt x="314" y="570"/>
                </a:lnTo>
                <a:lnTo>
                  <a:pt x="301" y="595"/>
                </a:lnTo>
                <a:lnTo>
                  <a:pt x="284" y="607"/>
                </a:lnTo>
                <a:lnTo>
                  <a:pt x="270" y="608"/>
                </a:lnTo>
                <a:lnTo>
                  <a:pt x="250" y="608"/>
                </a:lnTo>
                <a:lnTo>
                  <a:pt x="248" y="584"/>
                </a:lnTo>
                <a:lnTo>
                  <a:pt x="202" y="582"/>
                </a:lnTo>
                <a:lnTo>
                  <a:pt x="196" y="560"/>
                </a:lnTo>
                <a:lnTo>
                  <a:pt x="180" y="540"/>
                </a:lnTo>
                <a:lnTo>
                  <a:pt x="168" y="532"/>
                </a:lnTo>
                <a:lnTo>
                  <a:pt x="138" y="530"/>
                </a:lnTo>
                <a:lnTo>
                  <a:pt x="122" y="508"/>
                </a:lnTo>
                <a:lnTo>
                  <a:pt x="100" y="482"/>
                </a:lnTo>
                <a:lnTo>
                  <a:pt x="94" y="468"/>
                </a:lnTo>
                <a:lnTo>
                  <a:pt x="78" y="454"/>
                </a:lnTo>
                <a:lnTo>
                  <a:pt x="78" y="314"/>
                </a:lnTo>
                <a:lnTo>
                  <a:pt x="92" y="300"/>
                </a:lnTo>
                <a:lnTo>
                  <a:pt x="108" y="292"/>
                </a:lnTo>
                <a:lnTo>
                  <a:pt x="124" y="280"/>
                </a:lnTo>
                <a:lnTo>
                  <a:pt x="136" y="276"/>
                </a:lnTo>
                <a:lnTo>
                  <a:pt x="130" y="242"/>
                </a:lnTo>
                <a:lnTo>
                  <a:pt x="116" y="230"/>
                </a:lnTo>
                <a:lnTo>
                  <a:pt x="118" y="194"/>
                </a:lnTo>
                <a:lnTo>
                  <a:pt x="98" y="190"/>
                </a:lnTo>
                <a:lnTo>
                  <a:pt x="80" y="168"/>
                </a:lnTo>
                <a:lnTo>
                  <a:pt x="66" y="162"/>
                </a:lnTo>
                <a:lnTo>
                  <a:pt x="62" y="150"/>
                </a:lnTo>
                <a:lnTo>
                  <a:pt x="40" y="148"/>
                </a:lnTo>
                <a:lnTo>
                  <a:pt x="34" y="136"/>
                </a:lnTo>
                <a:lnTo>
                  <a:pt x="8" y="138"/>
                </a:lnTo>
                <a:lnTo>
                  <a:pt x="0" y="120"/>
                </a:lnTo>
                <a:lnTo>
                  <a:pt x="12" y="108"/>
                </a:lnTo>
                <a:lnTo>
                  <a:pt x="14" y="8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0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6029325" y="2816225"/>
            <a:ext cx="493713" cy="79533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855913" y="1919288"/>
            <a:ext cx="4154487" cy="3937000"/>
            <a:chOff x="1128" y="1244"/>
            <a:chExt cx="2080" cy="2227"/>
          </a:xfrm>
        </p:grpSpPr>
        <p:sp>
          <p:nvSpPr>
            <p:cNvPr id="20" name="Freeform 25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invGray">
            <a:xfrm>
              <a:off x="1717" y="2422"/>
              <a:ext cx="598" cy="629"/>
            </a:xfrm>
            <a:custGeom>
              <a:avLst/>
              <a:gdLst>
                <a:gd name="T0" fmla="*/ 169 w 914"/>
                <a:gd name="T1" fmla="*/ 898 h 898"/>
                <a:gd name="T2" fmla="*/ 208 w 914"/>
                <a:gd name="T3" fmla="*/ 853 h 898"/>
                <a:gd name="T4" fmla="*/ 286 w 914"/>
                <a:gd name="T5" fmla="*/ 825 h 898"/>
                <a:gd name="T6" fmla="*/ 334 w 914"/>
                <a:gd name="T7" fmla="*/ 829 h 898"/>
                <a:gd name="T8" fmla="*/ 380 w 914"/>
                <a:gd name="T9" fmla="*/ 795 h 898"/>
                <a:gd name="T10" fmla="*/ 392 w 914"/>
                <a:gd name="T11" fmla="*/ 749 h 898"/>
                <a:gd name="T12" fmla="*/ 376 w 914"/>
                <a:gd name="T13" fmla="*/ 645 h 898"/>
                <a:gd name="T14" fmla="*/ 404 w 914"/>
                <a:gd name="T15" fmla="*/ 535 h 898"/>
                <a:gd name="T16" fmla="*/ 448 w 914"/>
                <a:gd name="T17" fmla="*/ 497 h 898"/>
                <a:gd name="T18" fmla="*/ 496 w 914"/>
                <a:gd name="T19" fmla="*/ 511 h 898"/>
                <a:gd name="T20" fmla="*/ 524 w 914"/>
                <a:gd name="T21" fmla="*/ 465 h 898"/>
                <a:gd name="T22" fmla="*/ 546 w 914"/>
                <a:gd name="T23" fmla="*/ 435 h 898"/>
                <a:gd name="T24" fmla="*/ 614 w 914"/>
                <a:gd name="T25" fmla="*/ 451 h 898"/>
                <a:gd name="T26" fmla="*/ 658 w 914"/>
                <a:gd name="T27" fmla="*/ 409 h 898"/>
                <a:gd name="T28" fmla="*/ 640 w 914"/>
                <a:gd name="T29" fmla="*/ 361 h 898"/>
                <a:gd name="T30" fmla="*/ 706 w 914"/>
                <a:gd name="T31" fmla="*/ 331 h 898"/>
                <a:gd name="T32" fmla="*/ 736 w 914"/>
                <a:gd name="T33" fmla="*/ 297 h 898"/>
                <a:gd name="T34" fmla="*/ 774 w 914"/>
                <a:gd name="T35" fmla="*/ 255 h 898"/>
                <a:gd name="T36" fmla="*/ 814 w 914"/>
                <a:gd name="T37" fmla="*/ 225 h 898"/>
                <a:gd name="T38" fmla="*/ 846 w 914"/>
                <a:gd name="T39" fmla="*/ 201 h 898"/>
                <a:gd name="T40" fmla="*/ 892 w 914"/>
                <a:gd name="T41" fmla="*/ 157 h 898"/>
                <a:gd name="T42" fmla="*/ 914 w 914"/>
                <a:gd name="T43" fmla="*/ 119 h 898"/>
                <a:gd name="T44" fmla="*/ 808 w 914"/>
                <a:gd name="T45" fmla="*/ 111 h 898"/>
                <a:gd name="T46" fmla="*/ 750 w 914"/>
                <a:gd name="T47" fmla="*/ 129 h 898"/>
                <a:gd name="T48" fmla="*/ 718 w 914"/>
                <a:gd name="T49" fmla="*/ 161 h 898"/>
                <a:gd name="T50" fmla="*/ 682 w 914"/>
                <a:gd name="T51" fmla="*/ 187 h 898"/>
                <a:gd name="T52" fmla="*/ 636 w 914"/>
                <a:gd name="T53" fmla="*/ 171 h 898"/>
                <a:gd name="T54" fmla="*/ 608 w 914"/>
                <a:gd name="T55" fmla="*/ 235 h 898"/>
                <a:gd name="T56" fmla="*/ 500 w 914"/>
                <a:gd name="T57" fmla="*/ 249 h 898"/>
                <a:gd name="T58" fmla="*/ 472 w 914"/>
                <a:gd name="T59" fmla="*/ 201 h 898"/>
                <a:gd name="T60" fmla="*/ 444 w 914"/>
                <a:gd name="T61" fmla="*/ 149 h 898"/>
                <a:gd name="T62" fmla="*/ 382 w 914"/>
                <a:gd name="T63" fmla="*/ 137 h 898"/>
                <a:gd name="T64" fmla="*/ 366 w 914"/>
                <a:gd name="T65" fmla="*/ 27 h 898"/>
                <a:gd name="T66" fmla="*/ 303 w 914"/>
                <a:gd name="T67" fmla="*/ 58 h 898"/>
                <a:gd name="T68" fmla="*/ 266 w 914"/>
                <a:gd name="T69" fmla="*/ 21 h 898"/>
                <a:gd name="T70" fmla="*/ 194 w 914"/>
                <a:gd name="T71" fmla="*/ 25 h 898"/>
                <a:gd name="T72" fmla="*/ 164 w 914"/>
                <a:gd name="T73" fmla="*/ 67 h 898"/>
                <a:gd name="T74" fmla="*/ 120 w 914"/>
                <a:gd name="T75" fmla="*/ 97 h 898"/>
                <a:gd name="T76" fmla="*/ 129 w 914"/>
                <a:gd name="T77" fmla="*/ 141 h 898"/>
                <a:gd name="T78" fmla="*/ 104 w 914"/>
                <a:gd name="T79" fmla="*/ 191 h 898"/>
                <a:gd name="T80" fmla="*/ 90 w 914"/>
                <a:gd name="T81" fmla="*/ 249 h 898"/>
                <a:gd name="T82" fmla="*/ 88 w 914"/>
                <a:gd name="T83" fmla="*/ 279 h 898"/>
                <a:gd name="T84" fmla="*/ 80 w 914"/>
                <a:gd name="T85" fmla="*/ 331 h 898"/>
                <a:gd name="T86" fmla="*/ 74 w 914"/>
                <a:gd name="T87" fmla="*/ 375 h 898"/>
                <a:gd name="T88" fmla="*/ 64 w 914"/>
                <a:gd name="T89" fmla="*/ 435 h 898"/>
                <a:gd name="T90" fmla="*/ 75 w 914"/>
                <a:gd name="T91" fmla="*/ 475 h 898"/>
                <a:gd name="T92" fmla="*/ 22 w 914"/>
                <a:gd name="T93" fmla="*/ 543 h 898"/>
                <a:gd name="T94" fmla="*/ 16 w 914"/>
                <a:gd name="T95" fmla="*/ 573 h 898"/>
                <a:gd name="T96" fmla="*/ 42 w 914"/>
                <a:gd name="T97" fmla="*/ 669 h 898"/>
                <a:gd name="T98" fmla="*/ 51 w 914"/>
                <a:gd name="T99" fmla="*/ 713 h 898"/>
                <a:gd name="T100" fmla="*/ 36 w 914"/>
                <a:gd name="T101" fmla="*/ 732 h 898"/>
                <a:gd name="T102" fmla="*/ 33 w 914"/>
                <a:gd name="T103" fmla="*/ 782 h 898"/>
                <a:gd name="T104" fmla="*/ 63 w 914"/>
                <a:gd name="T105" fmla="*/ 751 h 898"/>
                <a:gd name="T106" fmla="*/ 126 w 914"/>
                <a:gd name="T107" fmla="*/ 743 h 898"/>
                <a:gd name="T108" fmla="*/ 174 w 914"/>
                <a:gd name="T109" fmla="*/ 785 h 898"/>
                <a:gd name="T110" fmla="*/ 184 w 914"/>
                <a:gd name="T111" fmla="*/ 835 h 898"/>
                <a:gd name="T112" fmla="*/ 138 w 914"/>
                <a:gd name="T113" fmla="*/ 867 h 8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14"/>
                <a:gd name="T172" fmla="*/ 0 h 898"/>
                <a:gd name="T173" fmla="*/ 914 w 914"/>
                <a:gd name="T174" fmla="*/ 898 h 8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14" h="898">
                  <a:moveTo>
                    <a:pt x="154" y="879"/>
                  </a:moveTo>
                  <a:lnTo>
                    <a:pt x="170" y="885"/>
                  </a:lnTo>
                  <a:lnTo>
                    <a:pt x="169" y="898"/>
                  </a:lnTo>
                  <a:lnTo>
                    <a:pt x="201" y="894"/>
                  </a:lnTo>
                  <a:lnTo>
                    <a:pt x="198" y="871"/>
                  </a:lnTo>
                  <a:lnTo>
                    <a:pt x="208" y="853"/>
                  </a:lnTo>
                  <a:lnTo>
                    <a:pt x="272" y="857"/>
                  </a:lnTo>
                  <a:lnTo>
                    <a:pt x="274" y="833"/>
                  </a:lnTo>
                  <a:lnTo>
                    <a:pt x="286" y="825"/>
                  </a:lnTo>
                  <a:lnTo>
                    <a:pt x="298" y="817"/>
                  </a:lnTo>
                  <a:lnTo>
                    <a:pt x="324" y="817"/>
                  </a:lnTo>
                  <a:lnTo>
                    <a:pt x="334" y="829"/>
                  </a:lnTo>
                  <a:lnTo>
                    <a:pt x="352" y="831"/>
                  </a:lnTo>
                  <a:lnTo>
                    <a:pt x="366" y="803"/>
                  </a:lnTo>
                  <a:lnTo>
                    <a:pt x="380" y="795"/>
                  </a:lnTo>
                  <a:lnTo>
                    <a:pt x="410" y="769"/>
                  </a:lnTo>
                  <a:lnTo>
                    <a:pt x="406" y="751"/>
                  </a:lnTo>
                  <a:lnTo>
                    <a:pt x="392" y="749"/>
                  </a:lnTo>
                  <a:lnTo>
                    <a:pt x="394" y="713"/>
                  </a:lnTo>
                  <a:lnTo>
                    <a:pt x="376" y="703"/>
                  </a:lnTo>
                  <a:lnTo>
                    <a:pt x="376" y="645"/>
                  </a:lnTo>
                  <a:lnTo>
                    <a:pt x="394" y="641"/>
                  </a:lnTo>
                  <a:lnTo>
                    <a:pt x="392" y="541"/>
                  </a:lnTo>
                  <a:lnTo>
                    <a:pt x="404" y="535"/>
                  </a:lnTo>
                  <a:lnTo>
                    <a:pt x="418" y="517"/>
                  </a:lnTo>
                  <a:lnTo>
                    <a:pt x="432" y="517"/>
                  </a:lnTo>
                  <a:lnTo>
                    <a:pt x="448" y="497"/>
                  </a:lnTo>
                  <a:lnTo>
                    <a:pt x="470" y="505"/>
                  </a:lnTo>
                  <a:lnTo>
                    <a:pt x="480" y="517"/>
                  </a:lnTo>
                  <a:lnTo>
                    <a:pt x="496" y="511"/>
                  </a:lnTo>
                  <a:lnTo>
                    <a:pt x="506" y="497"/>
                  </a:lnTo>
                  <a:lnTo>
                    <a:pt x="522" y="491"/>
                  </a:lnTo>
                  <a:lnTo>
                    <a:pt x="524" y="465"/>
                  </a:lnTo>
                  <a:lnTo>
                    <a:pt x="526" y="449"/>
                  </a:lnTo>
                  <a:lnTo>
                    <a:pt x="540" y="445"/>
                  </a:lnTo>
                  <a:lnTo>
                    <a:pt x="546" y="435"/>
                  </a:lnTo>
                  <a:lnTo>
                    <a:pt x="566" y="439"/>
                  </a:lnTo>
                  <a:lnTo>
                    <a:pt x="580" y="451"/>
                  </a:lnTo>
                  <a:lnTo>
                    <a:pt x="614" y="451"/>
                  </a:lnTo>
                  <a:lnTo>
                    <a:pt x="620" y="435"/>
                  </a:lnTo>
                  <a:lnTo>
                    <a:pt x="640" y="433"/>
                  </a:lnTo>
                  <a:lnTo>
                    <a:pt x="658" y="409"/>
                  </a:lnTo>
                  <a:lnTo>
                    <a:pt x="656" y="383"/>
                  </a:lnTo>
                  <a:lnTo>
                    <a:pt x="640" y="377"/>
                  </a:lnTo>
                  <a:lnTo>
                    <a:pt x="640" y="361"/>
                  </a:lnTo>
                  <a:lnTo>
                    <a:pt x="658" y="353"/>
                  </a:lnTo>
                  <a:lnTo>
                    <a:pt x="672" y="331"/>
                  </a:lnTo>
                  <a:lnTo>
                    <a:pt x="706" y="331"/>
                  </a:lnTo>
                  <a:lnTo>
                    <a:pt x="712" y="315"/>
                  </a:lnTo>
                  <a:lnTo>
                    <a:pt x="736" y="319"/>
                  </a:lnTo>
                  <a:lnTo>
                    <a:pt x="736" y="297"/>
                  </a:lnTo>
                  <a:lnTo>
                    <a:pt x="750" y="285"/>
                  </a:lnTo>
                  <a:lnTo>
                    <a:pt x="754" y="269"/>
                  </a:lnTo>
                  <a:lnTo>
                    <a:pt x="774" y="255"/>
                  </a:lnTo>
                  <a:lnTo>
                    <a:pt x="790" y="249"/>
                  </a:lnTo>
                  <a:lnTo>
                    <a:pt x="796" y="227"/>
                  </a:lnTo>
                  <a:lnTo>
                    <a:pt x="814" y="225"/>
                  </a:lnTo>
                  <a:lnTo>
                    <a:pt x="814" y="213"/>
                  </a:lnTo>
                  <a:lnTo>
                    <a:pt x="838" y="215"/>
                  </a:lnTo>
                  <a:lnTo>
                    <a:pt x="846" y="201"/>
                  </a:lnTo>
                  <a:lnTo>
                    <a:pt x="870" y="183"/>
                  </a:lnTo>
                  <a:lnTo>
                    <a:pt x="886" y="173"/>
                  </a:lnTo>
                  <a:lnTo>
                    <a:pt x="892" y="157"/>
                  </a:lnTo>
                  <a:lnTo>
                    <a:pt x="892" y="143"/>
                  </a:lnTo>
                  <a:lnTo>
                    <a:pt x="912" y="137"/>
                  </a:lnTo>
                  <a:lnTo>
                    <a:pt x="914" y="119"/>
                  </a:lnTo>
                  <a:lnTo>
                    <a:pt x="868" y="121"/>
                  </a:lnTo>
                  <a:lnTo>
                    <a:pt x="816" y="123"/>
                  </a:lnTo>
                  <a:lnTo>
                    <a:pt x="808" y="111"/>
                  </a:lnTo>
                  <a:lnTo>
                    <a:pt x="772" y="107"/>
                  </a:lnTo>
                  <a:lnTo>
                    <a:pt x="768" y="125"/>
                  </a:lnTo>
                  <a:lnTo>
                    <a:pt x="750" y="129"/>
                  </a:lnTo>
                  <a:lnTo>
                    <a:pt x="736" y="131"/>
                  </a:lnTo>
                  <a:lnTo>
                    <a:pt x="730" y="149"/>
                  </a:lnTo>
                  <a:lnTo>
                    <a:pt x="718" y="161"/>
                  </a:lnTo>
                  <a:lnTo>
                    <a:pt x="712" y="177"/>
                  </a:lnTo>
                  <a:lnTo>
                    <a:pt x="696" y="185"/>
                  </a:lnTo>
                  <a:lnTo>
                    <a:pt x="682" y="187"/>
                  </a:lnTo>
                  <a:lnTo>
                    <a:pt x="664" y="189"/>
                  </a:lnTo>
                  <a:lnTo>
                    <a:pt x="664" y="175"/>
                  </a:lnTo>
                  <a:lnTo>
                    <a:pt x="636" y="171"/>
                  </a:lnTo>
                  <a:lnTo>
                    <a:pt x="642" y="203"/>
                  </a:lnTo>
                  <a:lnTo>
                    <a:pt x="624" y="221"/>
                  </a:lnTo>
                  <a:lnTo>
                    <a:pt x="608" y="235"/>
                  </a:lnTo>
                  <a:lnTo>
                    <a:pt x="588" y="243"/>
                  </a:lnTo>
                  <a:lnTo>
                    <a:pt x="556" y="255"/>
                  </a:lnTo>
                  <a:lnTo>
                    <a:pt x="500" y="249"/>
                  </a:lnTo>
                  <a:lnTo>
                    <a:pt x="496" y="217"/>
                  </a:lnTo>
                  <a:lnTo>
                    <a:pt x="486" y="205"/>
                  </a:lnTo>
                  <a:lnTo>
                    <a:pt x="472" y="201"/>
                  </a:lnTo>
                  <a:lnTo>
                    <a:pt x="472" y="159"/>
                  </a:lnTo>
                  <a:lnTo>
                    <a:pt x="452" y="163"/>
                  </a:lnTo>
                  <a:lnTo>
                    <a:pt x="444" y="149"/>
                  </a:lnTo>
                  <a:lnTo>
                    <a:pt x="418" y="147"/>
                  </a:lnTo>
                  <a:lnTo>
                    <a:pt x="418" y="131"/>
                  </a:lnTo>
                  <a:lnTo>
                    <a:pt x="382" y="137"/>
                  </a:lnTo>
                  <a:lnTo>
                    <a:pt x="382" y="97"/>
                  </a:lnTo>
                  <a:lnTo>
                    <a:pt x="368" y="89"/>
                  </a:lnTo>
                  <a:lnTo>
                    <a:pt x="366" y="27"/>
                  </a:lnTo>
                  <a:lnTo>
                    <a:pt x="346" y="25"/>
                  </a:lnTo>
                  <a:lnTo>
                    <a:pt x="330" y="47"/>
                  </a:lnTo>
                  <a:lnTo>
                    <a:pt x="303" y="58"/>
                  </a:lnTo>
                  <a:lnTo>
                    <a:pt x="298" y="41"/>
                  </a:lnTo>
                  <a:lnTo>
                    <a:pt x="278" y="41"/>
                  </a:lnTo>
                  <a:lnTo>
                    <a:pt x="266" y="21"/>
                  </a:lnTo>
                  <a:lnTo>
                    <a:pt x="244" y="4"/>
                  </a:lnTo>
                  <a:lnTo>
                    <a:pt x="198" y="0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82" y="51"/>
                  </a:lnTo>
                  <a:lnTo>
                    <a:pt x="164" y="67"/>
                  </a:lnTo>
                  <a:lnTo>
                    <a:pt x="150" y="69"/>
                  </a:lnTo>
                  <a:lnTo>
                    <a:pt x="130" y="83"/>
                  </a:lnTo>
                  <a:lnTo>
                    <a:pt x="120" y="97"/>
                  </a:lnTo>
                  <a:lnTo>
                    <a:pt x="147" y="111"/>
                  </a:lnTo>
                  <a:lnTo>
                    <a:pt x="144" y="137"/>
                  </a:lnTo>
                  <a:lnTo>
                    <a:pt x="129" y="141"/>
                  </a:lnTo>
                  <a:lnTo>
                    <a:pt x="112" y="161"/>
                  </a:lnTo>
                  <a:lnTo>
                    <a:pt x="96" y="165"/>
                  </a:lnTo>
                  <a:lnTo>
                    <a:pt x="104" y="191"/>
                  </a:lnTo>
                  <a:lnTo>
                    <a:pt x="104" y="219"/>
                  </a:lnTo>
                  <a:lnTo>
                    <a:pt x="90" y="231"/>
                  </a:lnTo>
                  <a:lnTo>
                    <a:pt x="90" y="249"/>
                  </a:lnTo>
                  <a:lnTo>
                    <a:pt x="108" y="259"/>
                  </a:lnTo>
                  <a:lnTo>
                    <a:pt x="104" y="275"/>
                  </a:lnTo>
                  <a:lnTo>
                    <a:pt x="88" y="279"/>
                  </a:lnTo>
                  <a:lnTo>
                    <a:pt x="90" y="303"/>
                  </a:lnTo>
                  <a:lnTo>
                    <a:pt x="76" y="315"/>
                  </a:lnTo>
                  <a:lnTo>
                    <a:pt x="80" y="331"/>
                  </a:lnTo>
                  <a:lnTo>
                    <a:pt x="92" y="343"/>
                  </a:lnTo>
                  <a:lnTo>
                    <a:pt x="92" y="371"/>
                  </a:lnTo>
                  <a:lnTo>
                    <a:pt x="74" y="375"/>
                  </a:lnTo>
                  <a:lnTo>
                    <a:pt x="78" y="401"/>
                  </a:lnTo>
                  <a:lnTo>
                    <a:pt x="64" y="402"/>
                  </a:lnTo>
                  <a:lnTo>
                    <a:pt x="64" y="435"/>
                  </a:lnTo>
                  <a:lnTo>
                    <a:pt x="80" y="443"/>
                  </a:lnTo>
                  <a:lnTo>
                    <a:pt x="82" y="467"/>
                  </a:lnTo>
                  <a:lnTo>
                    <a:pt x="75" y="475"/>
                  </a:lnTo>
                  <a:lnTo>
                    <a:pt x="40" y="475"/>
                  </a:lnTo>
                  <a:lnTo>
                    <a:pt x="34" y="489"/>
                  </a:lnTo>
                  <a:lnTo>
                    <a:pt x="22" y="543"/>
                  </a:lnTo>
                  <a:lnTo>
                    <a:pt x="40" y="545"/>
                  </a:lnTo>
                  <a:lnTo>
                    <a:pt x="40" y="567"/>
                  </a:lnTo>
                  <a:lnTo>
                    <a:pt x="16" y="573"/>
                  </a:lnTo>
                  <a:lnTo>
                    <a:pt x="0" y="581"/>
                  </a:lnTo>
                  <a:lnTo>
                    <a:pt x="0" y="669"/>
                  </a:lnTo>
                  <a:lnTo>
                    <a:pt x="42" y="669"/>
                  </a:lnTo>
                  <a:lnTo>
                    <a:pt x="54" y="688"/>
                  </a:lnTo>
                  <a:lnTo>
                    <a:pt x="78" y="689"/>
                  </a:lnTo>
                  <a:lnTo>
                    <a:pt x="51" y="713"/>
                  </a:lnTo>
                  <a:lnTo>
                    <a:pt x="35" y="719"/>
                  </a:lnTo>
                  <a:lnTo>
                    <a:pt x="10" y="727"/>
                  </a:lnTo>
                  <a:lnTo>
                    <a:pt x="36" y="732"/>
                  </a:lnTo>
                  <a:lnTo>
                    <a:pt x="45" y="735"/>
                  </a:lnTo>
                  <a:lnTo>
                    <a:pt x="46" y="750"/>
                  </a:lnTo>
                  <a:lnTo>
                    <a:pt x="33" y="782"/>
                  </a:lnTo>
                  <a:lnTo>
                    <a:pt x="44" y="791"/>
                  </a:lnTo>
                  <a:lnTo>
                    <a:pt x="57" y="783"/>
                  </a:lnTo>
                  <a:lnTo>
                    <a:pt x="63" y="751"/>
                  </a:lnTo>
                  <a:lnTo>
                    <a:pt x="88" y="749"/>
                  </a:lnTo>
                  <a:lnTo>
                    <a:pt x="110" y="727"/>
                  </a:lnTo>
                  <a:lnTo>
                    <a:pt x="126" y="743"/>
                  </a:lnTo>
                  <a:lnTo>
                    <a:pt x="146" y="753"/>
                  </a:lnTo>
                  <a:lnTo>
                    <a:pt x="158" y="773"/>
                  </a:lnTo>
                  <a:lnTo>
                    <a:pt x="174" y="785"/>
                  </a:lnTo>
                  <a:lnTo>
                    <a:pt x="186" y="797"/>
                  </a:lnTo>
                  <a:lnTo>
                    <a:pt x="186" y="817"/>
                  </a:lnTo>
                  <a:lnTo>
                    <a:pt x="184" y="835"/>
                  </a:lnTo>
                  <a:lnTo>
                    <a:pt x="178" y="857"/>
                  </a:lnTo>
                  <a:lnTo>
                    <a:pt x="156" y="861"/>
                  </a:lnTo>
                  <a:lnTo>
                    <a:pt x="138" y="867"/>
                  </a:lnTo>
                  <a:lnTo>
                    <a:pt x="154" y="87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8" name="Freeform 2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invGray">
            <a:xfrm>
              <a:off x="1471" y="2538"/>
              <a:ext cx="370" cy="594"/>
            </a:xfrm>
            <a:custGeom>
              <a:avLst/>
              <a:gdLst>
                <a:gd name="T0" fmla="*/ 2147483647 w 566"/>
                <a:gd name="T1" fmla="*/ 2147483647 h 848"/>
                <a:gd name="T2" fmla="*/ 2147483647 w 566"/>
                <a:gd name="T3" fmla="*/ 2147483647 h 848"/>
                <a:gd name="T4" fmla="*/ 2147483647 w 566"/>
                <a:gd name="T5" fmla="*/ 2147483647 h 848"/>
                <a:gd name="T6" fmla="*/ 2147483647 w 566"/>
                <a:gd name="T7" fmla="*/ 2147483647 h 848"/>
                <a:gd name="T8" fmla="*/ 2147483647 w 566"/>
                <a:gd name="T9" fmla="*/ 2147483647 h 848"/>
                <a:gd name="T10" fmla="*/ 2147483647 w 566"/>
                <a:gd name="T11" fmla="*/ 2147483647 h 848"/>
                <a:gd name="T12" fmla="*/ 2147483647 w 566"/>
                <a:gd name="T13" fmla="*/ 2147483647 h 848"/>
                <a:gd name="T14" fmla="*/ 2147483647 w 566"/>
                <a:gd name="T15" fmla="*/ 2147483647 h 848"/>
                <a:gd name="T16" fmla="*/ 2147483647 w 566"/>
                <a:gd name="T17" fmla="*/ 2147483647 h 848"/>
                <a:gd name="T18" fmla="*/ 2147483647 w 566"/>
                <a:gd name="T19" fmla="*/ 2147483647 h 848"/>
                <a:gd name="T20" fmla="*/ 2147483647 w 566"/>
                <a:gd name="T21" fmla="*/ 2147483647 h 848"/>
                <a:gd name="T22" fmla="*/ 2147483647 w 566"/>
                <a:gd name="T23" fmla="*/ 2147483647 h 848"/>
                <a:gd name="T24" fmla="*/ 2147483647 w 566"/>
                <a:gd name="T25" fmla="*/ 2147483647 h 848"/>
                <a:gd name="T26" fmla="*/ 2147483647 w 566"/>
                <a:gd name="T27" fmla="*/ 2147483647 h 848"/>
                <a:gd name="T28" fmla="*/ 2147483647 w 566"/>
                <a:gd name="T29" fmla="*/ 2147483647 h 848"/>
                <a:gd name="T30" fmla="*/ 2147483647 w 566"/>
                <a:gd name="T31" fmla="*/ 2147483647 h 848"/>
                <a:gd name="T32" fmla="*/ 2147483647 w 566"/>
                <a:gd name="T33" fmla="*/ 2147483647 h 848"/>
                <a:gd name="T34" fmla="*/ 2147483647 w 566"/>
                <a:gd name="T35" fmla="*/ 2147483647 h 848"/>
                <a:gd name="T36" fmla="*/ 2147483647 w 566"/>
                <a:gd name="T37" fmla="*/ 2147483647 h 848"/>
                <a:gd name="T38" fmla="*/ 2147483647 w 566"/>
                <a:gd name="T39" fmla="*/ 2147483647 h 848"/>
                <a:gd name="T40" fmla="*/ 2147483647 w 566"/>
                <a:gd name="T41" fmla="*/ 2147483647 h 848"/>
                <a:gd name="T42" fmla="*/ 2147483647 w 566"/>
                <a:gd name="T43" fmla="*/ 2147483647 h 848"/>
                <a:gd name="T44" fmla="*/ 2147483647 w 566"/>
                <a:gd name="T45" fmla="*/ 2147483647 h 848"/>
                <a:gd name="T46" fmla="*/ 2147483647 w 566"/>
                <a:gd name="T47" fmla="*/ 2147483647 h 848"/>
                <a:gd name="T48" fmla="*/ 2147483647 w 566"/>
                <a:gd name="T49" fmla="*/ 2147483647 h 848"/>
                <a:gd name="T50" fmla="*/ 2147483647 w 566"/>
                <a:gd name="T51" fmla="*/ 2147483647 h 848"/>
                <a:gd name="T52" fmla="*/ 2147483647 w 566"/>
                <a:gd name="T53" fmla="*/ 2147483647 h 848"/>
                <a:gd name="T54" fmla="*/ 2147483647 w 566"/>
                <a:gd name="T55" fmla="*/ 2147483647 h 848"/>
                <a:gd name="T56" fmla="*/ 2147483647 w 566"/>
                <a:gd name="T57" fmla="*/ 2147483647 h 848"/>
                <a:gd name="T58" fmla="*/ 2147483647 w 566"/>
                <a:gd name="T59" fmla="*/ 2147483647 h 848"/>
                <a:gd name="T60" fmla="*/ 2147483647 w 566"/>
                <a:gd name="T61" fmla="*/ 2147483647 h 848"/>
                <a:gd name="T62" fmla="*/ 2147483647 w 566"/>
                <a:gd name="T63" fmla="*/ 2147483647 h 848"/>
                <a:gd name="T64" fmla="*/ 2147483647 w 566"/>
                <a:gd name="T65" fmla="*/ 2147483647 h 848"/>
                <a:gd name="T66" fmla="*/ 2147483647 w 566"/>
                <a:gd name="T67" fmla="*/ 2147483647 h 848"/>
                <a:gd name="T68" fmla="*/ 2147483647 w 566"/>
                <a:gd name="T69" fmla="*/ 2147483647 h 848"/>
                <a:gd name="T70" fmla="*/ 2147483647 w 566"/>
                <a:gd name="T71" fmla="*/ 2147483647 h 848"/>
                <a:gd name="T72" fmla="*/ 2147483647 w 566"/>
                <a:gd name="T73" fmla="*/ 2147483647 h 848"/>
                <a:gd name="T74" fmla="*/ 2147483647 w 566"/>
                <a:gd name="T75" fmla="*/ 2147483647 h 848"/>
                <a:gd name="T76" fmla="*/ 2147483647 w 566"/>
                <a:gd name="T77" fmla="*/ 2147483647 h 848"/>
                <a:gd name="T78" fmla="*/ 2147483647 w 566"/>
                <a:gd name="T79" fmla="*/ 2147483647 h 848"/>
                <a:gd name="T80" fmla="*/ 2147483647 w 566"/>
                <a:gd name="T81" fmla="*/ 2147483647 h 848"/>
                <a:gd name="T82" fmla="*/ 2147483647 w 566"/>
                <a:gd name="T83" fmla="*/ 2147483647 h 848"/>
                <a:gd name="T84" fmla="*/ 2147483647 w 566"/>
                <a:gd name="T85" fmla="*/ 2147483647 h 848"/>
                <a:gd name="T86" fmla="*/ 2147483647 w 566"/>
                <a:gd name="T87" fmla="*/ 2147483647 h 848"/>
                <a:gd name="T88" fmla="*/ 2147483647 w 566"/>
                <a:gd name="T89" fmla="*/ 2147483647 h 848"/>
                <a:gd name="T90" fmla="*/ 2147483647 w 566"/>
                <a:gd name="T91" fmla="*/ 2147483647 h 848"/>
                <a:gd name="T92" fmla="*/ 2147483647 w 566"/>
                <a:gd name="T93" fmla="*/ 2147483647 h 848"/>
                <a:gd name="T94" fmla="*/ 2147483647 w 566"/>
                <a:gd name="T95" fmla="*/ 2147483647 h 848"/>
                <a:gd name="T96" fmla="*/ 2147483647 w 566"/>
                <a:gd name="T97" fmla="*/ 2147483647 h 848"/>
                <a:gd name="T98" fmla="*/ 2147483647 w 566"/>
                <a:gd name="T99" fmla="*/ 2147483647 h 848"/>
                <a:gd name="T100" fmla="*/ 2147483647 w 566"/>
                <a:gd name="T101" fmla="*/ 2147483647 h 848"/>
                <a:gd name="T102" fmla="*/ 2147483647 w 566"/>
                <a:gd name="T103" fmla="*/ 2147483647 h 848"/>
                <a:gd name="T104" fmla="*/ 2147483647 w 566"/>
                <a:gd name="T105" fmla="*/ 2147483647 h 848"/>
                <a:gd name="T106" fmla="*/ 2147483647 w 566"/>
                <a:gd name="T107" fmla="*/ 2147483647 h 848"/>
                <a:gd name="T108" fmla="*/ 2147483647 w 566"/>
                <a:gd name="T109" fmla="*/ 2147483647 h 848"/>
                <a:gd name="T110" fmla="*/ 2147483647 w 566"/>
                <a:gd name="T111" fmla="*/ 2147483647 h 848"/>
                <a:gd name="T112" fmla="*/ 2147483647 w 566"/>
                <a:gd name="T113" fmla="*/ 2147483647 h 848"/>
                <a:gd name="T114" fmla="*/ 2147483647 w 566"/>
                <a:gd name="T115" fmla="*/ 2147483647 h 848"/>
                <a:gd name="T116" fmla="*/ 2147483647 w 566"/>
                <a:gd name="T117" fmla="*/ 2147483647 h 848"/>
                <a:gd name="T118" fmla="*/ 0 w 566"/>
                <a:gd name="T119" fmla="*/ 2147483647 h 8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66"/>
                <a:gd name="T181" fmla="*/ 0 h 848"/>
                <a:gd name="T182" fmla="*/ 566 w 566"/>
                <a:gd name="T183" fmla="*/ 848 h 8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66" h="848">
                  <a:moveTo>
                    <a:pt x="0" y="325"/>
                  </a:moveTo>
                  <a:lnTo>
                    <a:pt x="68" y="325"/>
                  </a:lnTo>
                  <a:lnTo>
                    <a:pt x="81" y="294"/>
                  </a:lnTo>
                  <a:lnTo>
                    <a:pt x="100" y="290"/>
                  </a:lnTo>
                  <a:lnTo>
                    <a:pt x="100" y="237"/>
                  </a:lnTo>
                  <a:lnTo>
                    <a:pt x="75" y="234"/>
                  </a:lnTo>
                  <a:lnTo>
                    <a:pt x="83" y="198"/>
                  </a:lnTo>
                  <a:lnTo>
                    <a:pt x="105" y="186"/>
                  </a:lnTo>
                  <a:lnTo>
                    <a:pt x="145" y="188"/>
                  </a:lnTo>
                  <a:lnTo>
                    <a:pt x="165" y="176"/>
                  </a:lnTo>
                  <a:lnTo>
                    <a:pt x="197" y="174"/>
                  </a:lnTo>
                  <a:lnTo>
                    <a:pt x="207" y="158"/>
                  </a:lnTo>
                  <a:lnTo>
                    <a:pt x="227" y="154"/>
                  </a:lnTo>
                  <a:lnTo>
                    <a:pt x="237" y="136"/>
                  </a:lnTo>
                  <a:lnTo>
                    <a:pt x="243" y="104"/>
                  </a:lnTo>
                  <a:lnTo>
                    <a:pt x="273" y="106"/>
                  </a:lnTo>
                  <a:lnTo>
                    <a:pt x="274" y="120"/>
                  </a:lnTo>
                  <a:lnTo>
                    <a:pt x="335" y="122"/>
                  </a:lnTo>
                  <a:lnTo>
                    <a:pt x="335" y="67"/>
                  </a:lnTo>
                  <a:lnTo>
                    <a:pt x="355" y="68"/>
                  </a:lnTo>
                  <a:lnTo>
                    <a:pt x="366" y="55"/>
                  </a:lnTo>
                  <a:lnTo>
                    <a:pt x="378" y="53"/>
                  </a:lnTo>
                  <a:lnTo>
                    <a:pt x="392" y="28"/>
                  </a:lnTo>
                  <a:lnTo>
                    <a:pt x="414" y="26"/>
                  </a:lnTo>
                  <a:lnTo>
                    <a:pt x="421" y="0"/>
                  </a:lnTo>
                  <a:lnTo>
                    <a:pt x="473" y="2"/>
                  </a:lnTo>
                  <a:lnTo>
                    <a:pt x="483" y="37"/>
                  </a:lnTo>
                  <a:lnTo>
                    <a:pt x="480" y="58"/>
                  </a:lnTo>
                  <a:lnTo>
                    <a:pt x="467" y="67"/>
                  </a:lnTo>
                  <a:lnTo>
                    <a:pt x="468" y="77"/>
                  </a:lnTo>
                  <a:lnTo>
                    <a:pt x="486" y="95"/>
                  </a:lnTo>
                  <a:lnTo>
                    <a:pt x="479" y="113"/>
                  </a:lnTo>
                  <a:lnTo>
                    <a:pt x="467" y="112"/>
                  </a:lnTo>
                  <a:lnTo>
                    <a:pt x="467" y="139"/>
                  </a:lnTo>
                  <a:lnTo>
                    <a:pt x="456" y="148"/>
                  </a:lnTo>
                  <a:lnTo>
                    <a:pt x="455" y="161"/>
                  </a:lnTo>
                  <a:lnTo>
                    <a:pt x="471" y="179"/>
                  </a:lnTo>
                  <a:lnTo>
                    <a:pt x="468" y="205"/>
                  </a:lnTo>
                  <a:lnTo>
                    <a:pt x="453" y="212"/>
                  </a:lnTo>
                  <a:lnTo>
                    <a:pt x="455" y="233"/>
                  </a:lnTo>
                  <a:lnTo>
                    <a:pt x="440" y="235"/>
                  </a:lnTo>
                  <a:lnTo>
                    <a:pt x="443" y="269"/>
                  </a:lnTo>
                  <a:lnTo>
                    <a:pt x="458" y="280"/>
                  </a:lnTo>
                  <a:lnTo>
                    <a:pt x="459" y="302"/>
                  </a:lnTo>
                  <a:lnTo>
                    <a:pt x="453" y="308"/>
                  </a:lnTo>
                  <a:lnTo>
                    <a:pt x="417" y="311"/>
                  </a:lnTo>
                  <a:lnTo>
                    <a:pt x="411" y="331"/>
                  </a:lnTo>
                  <a:lnTo>
                    <a:pt x="401" y="376"/>
                  </a:lnTo>
                  <a:lnTo>
                    <a:pt x="417" y="380"/>
                  </a:lnTo>
                  <a:lnTo>
                    <a:pt x="417" y="403"/>
                  </a:lnTo>
                  <a:lnTo>
                    <a:pt x="408" y="403"/>
                  </a:lnTo>
                  <a:lnTo>
                    <a:pt x="378" y="416"/>
                  </a:lnTo>
                  <a:lnTo>
                    <a:pt x="378" y="503"/>
                  </a:lnTo>
                  <a:lnTo>
                    <a:pt x="419" y="503"/>
                  </a:lnTo>
                  <a:lnTo>
                    <a:pt x="432" y="521"/>
                  </a:lnTo>
                  <a:lnTo>
                    <a:pt x="458" y="526"/>
                  </a:lnTo>
                  <a:lnTo>
                    <a:pt x="441" y="536"/>
                  </a:lnTo>
                  <a:lnTo>
                    <a:pt x="428" y="551"/>
                  </a:lnTo>
                  <a:lnTo>
                    <a:pt x="385" y="558"/>
                  </a:lnTo>
                  <a:lnTo>
                    <a:pt x="395" y="563"/>
                  </a:lnTo>
                  <a:lnTo>
                    <a:pt x="420" y="568"/>
                  </a:lnTo>
                  <a:lnTo>
                    <a:pt x="425" y="580"/>
                  </a:lnTo>
                  <a:lnTo>
                    <a:pt x="411" y="614"/>
                  </a:lnTo>
                  <a:lnTo>
                    <a:pt x="420" y="625"/>
                  </a:lnTo>
                  <a:lnTo>
                    <a:pt x="432" y="620"/>
                  </a:lnTo>
                  <a:lnTo>
                    <a:pt x="441" y="588"/>
                  </a:lnTo>
                  <a:lnTo>
                    <a:pt x="467" y="584"/>
                  </a:lnTo>
                  <a:lnTo>
                    <a:pt x="486" y="560"/>
                  </a:lnTo>
                  <a:lnTo>
                    <a:pt x="501" y="572"/>
                  </a:lnTo>
                  <a:lnTo>
                    <a:pt x="525" y="587"/>
                  </a:lnTo>
                  <a:lnTo>
                    <a:pt x="540" y="611"/>
                  </a:lnTo>
                  <a:lnTo>
                    <a:pt x="566" y="631"/>
                  </a:lnTo>
                  <a:lnTo>
                    <a:pt x="558" y="692"/>
                  </a:lnTo>
                  <a:lnTo>
                    <a:pt x="533" y="694"/>
                  </a:lnTo>
                  <a:lnTo>
                    <a:pt x="519" y="706"/>
                  </a:lnTo>
                  <a:lnTo>
                    <a:pt x="495" y="696"/>
                  </a:lnTo>
                  <a:lnTo>
                    <a:pt x="473" y="704"/>
                  </a:lnTo>
                  <a:lnTo>
                    <a:pt x="449" y="714"/>
                  </a:lnTo>
                  <a:lnTo>
                    <a:pt x="441" y="727"/>
                  </a:lnTo>
                  <a:lnTo>
                    <a:pt x="437" y="776"/>
                  </a:lnTo>
                  <a:lnTo>
                    <a:pt x="463" y="780"/>
                  </a:lnTo>
                  <a:lnTo>
                    <a:pt x="462" y="805"/>
                  </a:lnTo>
                  <a:lnTo>
                    <a:pt x="453" y="818"/>
                  </a:lnTo>
                  <a:lnTo>
                    <a:pt x="423" y="820"/>
                  </a:lnTo>
                  <a:lnTo>
                    <a:pt x="395" y="818"/>
                  </a:lnTo>
                  <a:lnTo>
                    <a:pt x="381" y="832"/>
                  </a:lnTo>
                  <a:lnTo>
                    <a:pt x="360" y="833"/>
                  </a:lnTo>
                  <a:lnTo>
                    <a:pt x="356" y="847"/>
                  </a:lnTo>
                  <a:lnTo>
                    <a:pt x="329" y="848"/>
                  </a:lnTo>
                  <a:lnTo>
                    <a:pt x="323" y="833"/>
                  </a:lnTo>
                  <a:lnTo>
                    <a:pt x="309" y="833"/>
                  </a:lnTo>
                  <a:lnTo>
                    <a:pt x="282" y="838"/>
                  </a:lnTo>
                  <a:lnTo>
                    <a:pt x="287" y="815"/>
                  </a:lnTo>
                  <a:lnTo>
                    <a:pt x="267" y="811"/>
                  </a:lnTo>
                  <a:lnTo>
                    <a:pt x="259" y="788"/>
                  </a:lnTo>
                  <a:lnTo>
                    <a:pt x="215" y="796"/>
                  </a:lnTo>
                  <a:lnTo>
                    <a:pt x="215" y="772"/>
                  </a:lnTo>
                  <a:lnTo>
                    <a:pt x="200" y="764"/>
                  </a:lnTo>
                  <a:lnTo>
                    <a:pt x="209" y="740"/>
                  </a:lnTo>
                  <a:lnTo>
                    <a:pt x="191" y="742"/>
                  </a:lnTo>
                  <a:lnTo>
                    <a:pt x="169" y="712"/>
                  </a:lnTo>
                  <a:lnTo>
                    <a:pt x="150" y="716"/>
                  </a:lnTo>
                  <a:lnTo>
                    <a:pt x="147" y="700"/>
                  </a:lnTo>
                  <a:lnTo>
                    <a:pt x="119" y="696"/>
                  </a:lnTo>
                  <a:lnTo>
                    <a:pt x="113" y="692"/>
                  </a:lnTo>
                  <a:lnTo>
                    <a:pt x="113" y="599"/>
                  </a:lnTo>
                  <a:lnTo>
                    <a:pt x="99" y="589"/>
                  </a:lnTo>
                  <a:lnTo>
                    <a:pt x="101" y="530"/>
                  </a:lnTo>
                  <a:lnTo>
                    <a:pt x="86" y="530"/>
                  </a:lnTo>
                  <a:lnTo>
                    <a:pt x="87" y="505"/>
                  </a:lnTo>
                  <a:lnTo>
                    <a:pt x="72" y="503"/>
                  </a:lnTo>
                  <a:lnTo>
                    <a:pt x="75" y="454"/>
                  </a:lnTo>
                  <a:lnTo>
                    <a:pt x="59" y="449"/>
                  </a:lnTo>
                  <a:lnTo>
                    <a:pt x="60" y="406"/>
                  </a:lnTo>
                  <a:lnTo>
                    <a:pt x="45" y="400"/>
                  </a:lnTo>
                  <a:lnTo>
                    <a:pt x="50" y="376"/>
                  </a:lnTo>
                  <a:lnTo>
                    <a:pt x="32" y="373"/>
                  </a:lnTo>
                  <a:lnTo>
                    <a:pt x="19" y="358"/>
                  </a:lnTo>
                  <a:lnTo>
                    <a:pt x="13" y="334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1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invGray">
            <a:xfrm>
              <a:off x="1662" y="2976"/>
              <a:ext cx="319" cy="495"/>
            </a:xfrm>
            <a:custGeom>
              <a:avLst/>
              <a:gdLst>
                <a:gd name="T0" fmla="*/ 450 w 490"/>
                <a:gd name="T1" fmla="*/ 10 h 706"/>
                <a:gd name="T2" fmla="*/ 438 w 490"/>
                <a:gd name="T3" fmla="*/ 39 h 706"/>
                <a:gd name="T4" fmla="*/ 412 w 490"/>
                <a:gd name="T5" fmla="*/ 25 h 706"/>
                <a:gd name="T6" fmla="*/ 361 w 490"/>
                <a:gd name="T7" fmla="*/ 43 h 706"/>
                <a:gd name="T8" fmla="*/ 295 w 490"/>
                <a:gd name="T9" fmla="*/ 63 h 706"/>
                <a:gd name="T10" fmla="*/ 285 w 490"/>
                <a:gd name="T11" fmla="*/ 102 h 706"/>
                <a:gd name="T12" fmla="*/ 257 w 490"/>
                <a:gd name="T13" fmla="*/ 96 h 706"/>
                <a:gd name="T14" fmla="*/ 232 w 490"/>
                <a:gd name="T15" fmla="*/ 86 h 706"/>
                <a:gd name="T16" fmla="*/ 199 w 490"/>
                <a:gd name="T17" fmla="*/ 71 h 706"/>
                <a:gd name="T18" fmla="*/ 162 w 490"/>
                <a:gd name="T19" fmla="*/ 87 h 706"/>
                <a:gd name="T20" fmla="*/ 144 w 490"/>
                <a:gd name="T21" fmla="*/ 148 h 706"/>
                <a:gd name="T22" fmla="*/ 172 w 490"/>
                <a:gd name="T23" fmla="*/ 174 h 706"/>
                <a:gd name="T24" fmla="*/ 100 w 490"/>
                <a:gd name="T25" fmla="*/ 194 h 706"/>
                <a:gd name="T26" fmla="*/ 68 w 490"/>
                <a:gd name="T27" fmla="*/ 208 h 706"/>
                <a:gd name="T28" fmla="*/ 34 w 490"/>
                <a:gd name="T29" fmla="*/ 220 h 706"/>
                <a:gd name="T30" fmla="*/ 0 w 490"/>
                <a:gd name="T31" fmla="*/ 210 h 706"/>
                <a:gd name="T32" fmla="*/ 16 w 490"/>
                <a:gd name="T33" fmla="*/ 238 h 706"/>
                <a:gd name="T34" fmla="*/ 27 w 490"/>
                <a:gd name="T35" fmla="*/ 279 h 706"/>
                <a:gd name="T36" fmla="*/ 46 w 490"/>
                <a:gd name="T37" fmla="*/ 306 h 706"/>
                <a:gd name="T38" fmla="*/ 56 w 490"/>
                <a:gd name="T39" fmla="*/ 340 h 706"/>
                <a:gd name="T40" fmla="*/ 66 w 490"/>
                <a:gd name="T41" fmla="*/ 402 h 706"/>
                <a:gd name="T42" fmla="*/ 108 w 490"/>
                <a:gd name="T43" fmla="*/ 402 h 706"/>
                <a:gd name="T44" fmla="*/ 90 w 490"/>
                <a:gd name="T45" fmla="*/ 443 h 706"/>
                <a:gd name="T46" fmla="*/ 108 w 490"/>
                <a:gd name="T47" fmla="*/ 488 h 706"/>
                <a:gd name="T48" fmla="*/ 106 w 490"/>
                <a:gd name="T49" fmla="*/ 542 h 706"/>
                <a:gd name="T50" fmla="*/ 87 w 490"/>
                <a:gd name="T51" fmla="*/ 650 h 706"/>
                <a:gd name="T52" fmla="*/ 76 w 490"/>
                <a:gd name="T53" fmla="*/ 682 h 706"/>
                <a:gd name="T54" fmla="*/ 108 w 490"/>
                <a:gd name="T55" fmla="*/ 706 h 706"/>
                <a:gd name="T56" fmla="*/ 152 w 490"/>
                <a:gd name="T57" fmla="*/ 688 h 706"/>
                <a:gd name="T58" fmla="*/ 180 w 490"/>
                <a:gd name="T59" fmla="*/ 672 h 706"/>
                <a:gd name="T60" fmla="*/ 200 w 490"/>
                <a:gd name="T61" fmla="*/ 656 h 706"/>
                <a:gd name="T62" fmla="*/ 216 w 490"/>
                <a:gd name="T63" fmla="*/ 604 h 706"/>
                <a:gd name="T64" fmla="*/ 231 w 490"/>
                <a:gd name="T65" fmla="*/ 587 h 706"/>
                <a:gd name="T66" fmla="*/ 246 w 490"/>
                <a:gd name="T67" fmla="*/ 564 h 706"/>
                <a:gd name="T68" fmla="*/ 292 w 490"/>
                <a:gd name="T69" fmla="*/ 540 h 706"/>
                <a:gd name="T70" fmla="*/ 324 w 490"/>
                <a:gd name="T71" fmla="*/ 540 h 706"/>
                <a:gd name="T72" fmla="*/ 352 w 490"/>
                <a:gd name="T73" fmla="*/ 546 h 706"/>
                <a:gd name="T74" fmla="*/ 304 w 490"/>
                <a:gd name="T75" fmla="*/ 520 h 706"/>
                <a:gd name="T76" fmla="*/ 322 w 490"/>
                <a:gd name="T77" fmla="*/ 482 h 706"/>
                <a:gd name="T78" fmla="*/ 336 w 490"/>
                <a:gd name="T79" fmla="*/ 452 h 706"/>
                <a:gd name="T80" fmla="*/ 374 w 490"/>
                <a:gd name="T81" fmla="*/ 414 h 706"/>
                <a:gd name="T82" fmla="*/ 428 w 490"/>
                <a:gd name="T83" fmla="*/ 388 h 706"/>
                <a:gd name="T84" fmla="*/ 436 w 490"/>
                <a:gd name="T85" fmla="*/ 352 h 706"/>
                <a:gd name="T86" fmla="*/ 424 w 490"/>
                <a:gd name="T87" fmla="*/ 300 h 706"/>
                <a:gd name="T88" fmla="*/ 438 w 490"/>
                <a:gd name="T89" fmla="*/ 274 h 706"/>
                <a:gd name="T90" fmla="*/ 424 w 490"/>
                <a:gd name="T91" fmla="*/ 240 h 706"/>
                <a:gd name="T92" fmla="*/ 416 w 490"/>
                <a:gd name="T93" fmla="*/ 204 h 706"/>
                <a:gd name="T94" fmla="*/ 434 w 490"/>
                <a:gd name="T95" fmla="*/ 172 h 706"/>
                <a:gd name="T96" fmla="*/ 462 w 490"/>
                <a:gd name="T97" fmla="*/ 126 h 706"/>
                <a:gd name="T98" fmla="*/ 478 w 490"/>
                <a:gd name="T99" fmla="*/ 100 h 706"/>
                <a:gd name="T100" fmla="*/ 488 w 490"/>
                <a:gd name="T101" fmla="*/ 30 h 706"/>
                <a:gd name="T102" fmla="*/ 468 w 490"/>
                <a:gd name="T103" fmla="*/ 16 h 7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90"/>
                <a:gd name="T157" fmla="*/ 0 h 706"/>
                <a:gd name="T158" fmla="*/ 490 w 490"/>
                <a:gd name="T159" fmla="*/ 706 h 70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90" h="706">
                  <a:moveTo>
                    <a:pt x="470" y="0"/>
                  </a:moveTo>
                  <a:lnTo>
                    <a:pt x="450" y="10"/>
                  </a:lnTo>
                  <a:lnTo>
                    <a:pt x="446" y="24"/>
                  </a:lnTo>
                  <a:lnTo>
                    <a:pt x="438" y="39"/>
                  </a:lnTo>
                  <a:lnTo>
                    <a:pt x="421" y="39"/>
                  </a:lnTo>
                  <a:lnTo>
                    <a:pt x="412" y="25"/>
                  </a:lnTo>
                  <a:lnTo>
                    <a:pt x="375" y="27"/>
                  </a:lnTo>
                  <a:lnTo>
                    <a:pt x="361" y="43"/>
                  </a:lnTo>
                  <a:lnTo>
                    <a:pt x="356" y="66"/>
                  </a:lnTo>
                  <a:lnTo>
                    <a:pt x="295" y="63"/>
                  </a:lnTo>
                  <a:lnTo>
                    <a:pt x="283" y="78"/>
                  </a:lnTo>
                  <a:lnTo>
                    <a:pt x="285" y="102"/>
                  </a:lnTo>
                  <a:lnTo>
                    <a:pt x="256" y="105"/>
                  </a:lnTo>
                  <a:lnTo>
                    <a:pt x="257" y="96"/>
                  </a:lnTo>
                  <a:lnTo>
                    <a:pt x="248" y="90"/>
                  </a:lnTo>
                  <a:lnTo>
                    <a:pt x="232" y="86"/>
                  </a:lnTo>
                  <a:lnTo>
                    <a:pt x="226" y="81"/>
                  </a:lnTo>
                  <a:lnTo>
                    <a:pt x="199" y="71"/>
                  </a:lnTo>
                  <a:lnTo>
                    <a:pt x="178" y="78"/>
                  </a:lnTo>
                  <a:lnTo>
                    <a:pt x="162" y="87"/>
                  </a:lnTo>
                  <a:lnTo>
                    <a:pt x="147" y="99"/>
                  </a:lnTo>
                  <a:lnTo>
                    <a:pt x="144" y="148"/>
                  </a:lnTo>
                  <a:lnTo>
                    <a:pt x="170" y="154"/>
                  </a:lnTo>
                  <a:lnTo>
                    <a:pt x="172" y="174"/>
                  </a:lnTo>
                  <a:lnTo>
                    <a:pt x="154" y="194"/>
                  </a:lnTo>
                  <a:lnTo>
                    <a:pt x="100" y="194"/>
                  </a:lnTo>
                  <a:lnTo>
                    <a:pt x="90" y="206"/>
                  </a:lnTo>
                  <a:lnTo>
                    <a:pt x="68" y="208"/>
                  </a:lnTo>
                  <a:lnTo>
                    <a:pt x="66" y="222"/>
                  </a:lnTo>
                  <a:lnTo>
                    <a:pt x="34" y="220"/>
                  </a:lnTo>
                  <a:lnTo>
                    <a:pt x="28" y="206"/>
                  </a:lnTo>
                  <a:lnTo>
                    <a:pt x="0" y="210"/>
                  </a:lnTo>
                  <a:lnTo>
                    <a:pt x="4" y="228"/>
                  </a:lnTo>
                  <a:lnTo>
                    <a:pt x="16" y="238"/>
                  </a:lnTo>
                  <a:lnTo>
                    <a:pt x="13" y="272"/>
                  </a:lnTo>
                  <a:lnTo>
                    <a:pt x="27" y="279"/>
                  </a:lnTo>
                  <a:lnTo>
                    <a:pt x="27" y="296"/>
                  </a:lnTo>
                  <a:lnTo>
                    <a:pt x="46" y="306"/>
                  </a:lnTo>
                  <a:lnTo>
                    <a:pt x="42" y="338"/>
                  </a:lnTo>
                  <a:lnTo>
                    <a:pt x="56" y="340"/>
                  </a:lnTo>
                  <a:lnTo>
                    <a:pt x="54" y="388"/>
                  </a:lnTo>
                  <a:lnTo>
                    <a:pt x="66" y="402"/>
                  </a:lnTo>
                  <a:lnTo>
                    <a:pt x="78" y="398"/>
                  </a:lnTo>
                  <a:lnTo>
                    <a:pt x="108" y="402"/>
                  </a:lnTo>
                  <a:lnTo>
                    <a:pt x="106" y="436"/>
                  </a:lnTo>
                  <a:lnTo>
                    <a:pt x="90" y="443"/>
                  </a:lnTo>
                  <a:lnTo>
                    <a:pt x="92" y="476"/>
                  </a:lnTo>
                  <a:lnTo>
                    <a:pt x="108" y="488"/>
                  </a:lnTo>
                  <a:lnTo>
                    <a:pt x="110" y="526"/>
                  </a:lnTo>
                  <a:lnTo>
                    <a:pt x="106" y="542"/>
                  </a:lnTo>
                  <a:lnTo>
                    <a:pt x="90" y="543"/>
                  </a:lnTo>
                  <a:lnTo>
                    <a:pt x="87" y="650"/>
                  </a:lnTo>
                  <a:lnTo>
                    <a:pt x="78" y="660"/>
                  </a:lnTo>
                  <a:lnTo>
                    <a:pt x="76" y="682"/>
                  </a:lnTo>
                  <a:lnTo>
                    <a:pt x="88" y="696"/>
                  </a:lnTo>
                  <a:lnTo>
                    <a:pt x="108" y="706"/>
                  </a:lnTo>
                  <a:lnTo>
                    <a:pt x="144" y="706"/>
                  </a:lnTo>
                  <a:lnTo>
                    <a:pt x="152" y="688"/>
                  </a:lnTo>
                  <a:lnTo>
                    <a:pt x="170" y="694"/>
                  </a:lnTo>
                  <a:lnTo>
                    <a:pt x="180" y="672"/>
                  </a:lnTo>
                  <a:lnTo>
                    <a:pt x="192" y="670"/>
                  </a:lnTo>
                  <a:lnTo>
                    <a:pt x="200" y="656"/>
                  </a:lnTo>
                  <a:lnTo>
                    <a:pt x="202" y="608"/>
                  </a:lnTo>
                  <a:lnTo>
                    <a:pt x="216" y="604"/>
                  </a:lnTo>
                  <a:lnTo>
                    <a:pt x="213" y="584"/>
                  </a:lnTo>
                  <a:lnTo>
                    <a:pt x="231" y="587"/>
                  </a:lnTo>
                  <a:lnTo>
                    <a:pt x="231" y="572"/>
                  </a:lnTo>
                  <a:lnTo>
                    <a:pt x="246" y="564"/>
                  </a:lnTo>
                  <a:lnTo>
                    <a:pt x="280" y="560"/>
                  </a:lnTo>
                  <a:lnTo>
                    <a:pt x="292" y="540"/>
                  </a:lnTo>
                  <a:lnTo>
                    <a:pt x="306" y="536"/>
                  </a:lnTo>
                  <a:lnTo>
                    <a:pt x="324" y="540"/>
                  </a:lnTo>
                  <a:lnTo>
                    <a:pt x="336" y="554"/>
                  </a:lnTo>
                  <a:lnTo>
                    <a:pt x="352" y="546"/>
                  </a:lnTo>
                  <a:lnTo>
                    <a:pt x="316" y="532"/>
                  </a:lnTo>
                  <a:lnTo>
                    <a:pt x="304" y="520"/>
                  </a:lnTo>
                  <a:lnTo>
                    <a:pt x="306" y="492"/>
                  </a:lnTo>
                  <a:lnTo>
                    <a:pt x="322" y="482"/>
                  </a:lnTo>
                  <a:lnTo>
                    <a:pt x="328" y="472"/>
                  </a:lnTo>
                  <a:lnTo>
                    <a:pt x="336" y="452"/>
                  </a:lnTo>
                  <a:lnTo>
                    <a:pt x="362" y="434"/>
                  </a:lnTo>
                  <a:lnTo>
                    <a:pt x="374" y="414"/>
                  </a:lnTo>
                  <a:lnTo>
                    <a:pt x="422" y="416"/>
                  </a:lnTo>
                  <a:lnTo>
                    <a:pt x="428" y="388"/>
                  </a:lnTo>
                  <a:lnTo>
                    <a:pt x="442" y="378"/>
                  </a:lnTo>
                  <a:lnTo>
                    <a:pt x="436" y="352"/>
                  </a:lnTo>
                  <a:lnTo>
                    <a:pt x="422" y="346"/>
                  </a:lnTo>
                  <a:lnTo>
                    <a:pt x="424" y="300"/>
                  </a:lnTo>
                  <a:lnTo>
                    <a:pt x="442" y="292"/>
                  </a:lnTo>
                  <a:lnTo>
                    <a:pt x="438" y="274"/>
                  </a:lnTo>
                  <a:lnTo>
                    <a:pt x="426" y="260"/>
                  </a:lnTo>
                  <a:lnTo>
                    <a:pt x="424" y="240"/>
                  </a:lnTo>
                  <a:lnTo>
                    <a:pt x="408" y="228"/>
                  </a:lnTo>
                  <a:lnTo>
                    <a:pt x="416" y="204"/>
                  </a:lnTo>
                  <a:lnTo>
                    <a:pt x="436" y="192"/>
                  </a:lnTo>
                  <a:lnTo>
                    <a:pt x="434" y="172"/>
                  </a:lnTo>
                  <a:lnTo>
                    <a:pt x="462" y="148"/>
                  </a:lnTo>
                  <a:lnTo>
                    <a:pt x="462" y="126"/>
                  </a:lnTo>
                  <a:lnTo>
                    <a:pt x="476" y="124"/>
                  </a:lnTo>
                  <a:lnTo>
                    <a:pt x="478" y="100"/>
                  </a:lnTo>
                  <a:lnTo>
                    <a:pt x="490" y="94"/>
                  </a:lnTo>
                  <a:lnTo>
                    <a:pt x="488" y="30"/>
                  </a:lnTo>
                  <a:lnTo>
                    <a:pt x="480" y="18"/>
                  </a:lnTo>
                  <a:lnTo>
                    <a:pt x="468" y="16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1" name="Freeform 1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invGray">
            <a:xfrm>
              <a:off x="1416" y="2218"/>
              <a:ext cx="618" cy="548"/>
            </a:xfrm>
            <a:custGeom>
              <a:avLst/>
              <a:gdLst>
                <a:gd name="T0" fmla="*/ 2147483647 w 946"/>
                <a:gd name="T1" fmla="*/ 2147483647 h 784"/>
                <a:gd name="T2" fmla="*/ 2147483647 w 946"/>
                <a:gd name="T3" fmla="*/ 2147483647 h 784"/>
                <a:gd name="T4" fmla="*/ 2147483647 w 946"/>
                <a:gd name="T5" fmla="*/ 2147483647 h 784"/>
                <a:gd name="T6" fmla="*/ 2147483647 w 946"/>
                <a:gd name="T7" fmla="*/ 2147483647 h 784"/>
                <a:gd name="T8" fmla="*/ 0 w 946"/>
                <a:gd name="T9" fmla="*/ 2147483647 h 784"/>
                <a:gd name="T10" fmla="*/ 2147483647 w 946"/>
                <a:gd name="T11" fmla="*/ 2147483647 h 784"/>
                <a:gd name="T12" fmla="*/ 2147483647 w 946"/>
                <a:gd name="T13" fmla="*/ 2147483647 h 784"/>
                <a:gd name="T14" fmla="*/ 2147483647 w 946"/>
                <a:gd name="T15" fmla="*/ 2147483647 h 784"/>
                <a:gd name="T16" fmla="*/ 2147483647 w 946"/>
                <a:gd name="T17" fmla="*/ 2147483647 h 784"/>
                <a:gd name="T18" fmla="*/ 2147483647 w 946"/>
                <a:gd name="T19" fmla="*/ 2147483647 h 784"/>
                <a:gd name="T20" fmla="*/ 2147483647 w 946"/>
                <a:gd name="T21" fmla="*/ 2147483647 h 784"/>
                <a:gd name="T22" fmla="*/ 2147483647 w 946"/>
                <a:gd name="T23" fmla="*/ 2147483647 h 784"/>
                <a:gd name="T24" fmla="*/ 2147483647 w 946"/>
                <a:gd name="T25" fmla="*/ 2147483647 h 784"/>
                <a:gd name="T26" fmla="*/ 2147483647 w 946"/>
                <a:gd name="T27" fmla="*/ 2147483647 h 784"/>
                <a:gd name="T28" fmla="*/ 2147483647 w 946"/>
                <a:gd name="T29" fmla="*/ 2147483647 h 784"/>
                <a:gd name="T30" fmla="*/ 2147483647 w 946"/>
                <a:gd name="T31" fmla="*/ 2147483647 h 784"/>
                <a:gd name="T32" fmla="*/ 2147483647 w 946"/>
                <a:gd name="T33" fmla="*/ 2147483647 h 784"/>
                <a:gd name="T34" fmla="*/ 2147483647 w 946"/>
                <a:gd name="T35" fmla="*/ 2147483647 h 784"/>
                <a:gd name="T36" fmla="*/ 2147483647 w 946"/>
                <a:gd name="T37" fmla="*/ 2147483647 h 784"/>
                <a:gd name="T38" fmla="*/ 2147483647 w 946"/>
                <a:gd name="T39" fmla="*/ 2147483647 h 784"/>
                <a:gd name="T40" fmla="*/ 2147483647 w 946"/>
                <a:gd name="T41" fmla="*/ 2147483647 h 784"/>
                <a:gd name="T42" fmla="*/ 2147483647 w 946"/>
                <a:gd name="T43" fmla="*/ 2147483647 h 784"/>
                <a:gd name="T44" fmla="*/ 2147483647 w 946"/>
                <a:gd name="T45" fmla="*/ 2147483647 h 784"/>
                <a:gd name="T46" fmla="*/ 2147483647 w 946"/>
                <a:gd name="T47" fmla="*/ 2147483647 h 784"/>
                <a:gd name="T48" fmla="*/ 2147483647 w 946"/>
                <a:gd name="T49" fmla="*/ 2147483647 h 784"/>
                <a:gd name="T50" fmla="*/ 2147483647 w 946"/>
                <a:gd name="T51" fmla="*/ 2147483647 h 784"/>
                <a:gd name="T52" fmla="*/ 2147483647 w 946"/>
                <a:gd name="T53" fmla="*/ 2147483647 h 784"/>
                <a:gd name="T54" fmla="*/ 2147483647 w 946"/>
                <a:gd name="T55" fmla="*/ 2147483647 h 784"/>
                <a:gd name="T56" fmla="*/ 2147483647 w 946"/>
                <a:gd name="T57" fmla="*/ 2147483647 h 784"/>
                <a:gd name="T58" fmla="*/ 2147483647 w 946"/>
                <a:gd name="T59" fmla="*/ 2147483647 h 784"/>
                <a:gd name="T60" fmla="*/ 2147483647 w 946"/>
                <a:gd name="T61" fmla="*/ 2147483647 h 784"/>
                <a:gd name="T62" fmla="*/ 2147483647 w 946"/>
                <a:gd name="T63" fmla="*/ 2147483647 h 784"/>
                <a:gd name="T64" fmla="*/ 2147483647 w 946"/>
                <a:gd name="T65" fmla="*/ 2147483647 h 784"/>
                <a:gd name="T66" fmla="*/ 2147483647 w 946"/>
                <a:gd name="T67" fmla="*/ 2147483647 h 784"/>
                <a:gd name="T68" fmla="*/ 2147483647 w 946"/>
                <a:gd name="T69" fmla="*/ 2147483647 h 784"/>
                <a:gd name="T70" fmla="*/ 2147483647 w 946"/>
                <a:gd name="T71" fmla="*/ 2147483647 h 784"/>
                <a:gd name="T72" fmla="*/ 2147483647 w 946"/>
                <a:gd name="T73" fmla="*/ 2147483647 h 784"/>
                <a:gd name="T74" fmla="*/ 2147483647 w 946"/>
                <a:gd name="T75" fmla="*/ 2147483647 h 784"/>
                <a:gd name="T76" fmla="*/ 2147483647 w 946"/>
                <a:gd name="T77" fmla="*/ 2147483647 h 784"/>
                <a:gd name="T78" fmla="*/ 2147483647 w 946"/>
                <a:gd name="T79" fmla="*/ 2147483647 h 784"/>
                <a:gd name="T80" fmla="*/ 2147483647 w 946"/>
                <a:gd name="T81" fmla="*/ 2147483647 h 784"/>
                <a:gd name="T82" fmla="*/ 2147483647 w 946"/>
                <a:gd name="T83" fmla="*/ 2147483647 h 784"/>
                <a:gd name="T84" fmla="*/ 2147483647 w 946"/>
                <a:gd name="T85" fmla="*/ 2147483647 h 784"/>
                <a:gd name="T86" fmla="*/ 2147483647 w 946"/>
                <a:gd name="T87" fmla="*/ 2147483647 h 784"/>
                <a:gd name="T88" fmla="*/ 2147483647 w 946"/>
                <a:gd name="T89" fmla="*/ 2147483647 h 784"/>
                <a:gd name="T90" fmla="*/ 2147483647 w 946"/>
                <a:gd name="T91" fmla="*/ 2147483647 h 784"/>
                <a:gd name="T92" fmla="*/ 2147483647 w 946"/>
                <a:gd name="T93" fmla="*/ 2147483647 h 7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6"/>
                <a:gd name="T142" fmla="*/ 0 h 784"/>
                <a:gd name="T143" fmla="*/ 946 w 946"/>
                <a:gd name="T144" fmla="*/ 784 h 78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6" h="784">
                  <a:moveTo>
                    <a:pt x="102" y="783"/>
                  </a:moveTo>
                  <a:lnTo>
                    <a:pt x="82" y="779"/>
                  </a:lnTo>
                  <a:lnTo>
                    <a:pt x="82" y="759"/>
                  </a:lnTo>
                  <a:lnTo>
                    <a:pt x="68" y="747"/>
                  </a:lnTo>
                  <a:lnTo>
                    <a:pt x="68" y="729"/>
                  </a:lnTo>
                  <a:lnTo>
                    <a:pt x="52" y="725"/>
                  </a:lnTo>
                  <a:lnTo>
                    <a:pt x="54" y="583"/>
                  </a:lnTo>
                  <a:lnTo>
                    <a:pt x="36" y="577"/>
                  </a:lnTo>
                  <a:lnTo>
                    <a:pt x="39" y="481"/>
                  </a:lnTo>
                  <a:lnTo>
                    <a:pt x="26" y="473"/>
                  </a:lnTo>
                  <a:lnTo>
                    <a:pt x="28" y="445"/>
                  </a:lnTo>
                  <a:lnTo>
                    <a:pt x="14" y="431"/>
                  </a:lnTo>
                  <a:lnTo>
                    <a:pt x="14" y="351"/>
                  </a:lnTo>
                  <a:lnTo>
                    <a:pt x="0" y="339"/>
                  </a:lnTo>
                  <a:lnTo>
                    <a:pt x="0" y="283"/>
                  </a:lnTo>
                  <a:lnTo>
                    <a:pt x="18" y="277"/>
                  </a:lnTo>
                  <a:lnTo>
                    <a:pt x="14" y="245"/>
                  </a:lnTo>
                  <a:lnTo>
                    <a:pt x="30" y="229"/>
                  </a:lnTo>
                  <a:lnTo>
                    <a:pt x="27" y="157"/>
                  </a:lnTo>
                  <a:lnTo>
                    <a:pt x="38" y="143"/>
                  </a:lnTo>
                  <a:lnTo>
                    <a:pt x="50" y="138"/>
                  </a:lnTo>
                  <a:lnTo>
                    <a:pt x="66" y="130"/>
                  </a:lnTo>
                  <a:lnTo>
                    <a:pt x="74" y="147"/>
                  </a:lnTo>
                  <a:lnTo>
                    <a:pt x="86" y="153"/>
                  </a:lnTo>
                  <a:lnTo>
                    <a:pt x="108" y="164"/>
                  </a:lnTo>
                  <a:lnTo>
                    <a:pt x="105" y="147"/>
                  </a:lnTo>
                  <a:lnTo>
                    <a:pt x="116" y="132"/>
                  </a:lnTo>
                  <a:lnTo>
                    <a:pt x="119" y="114"/>
                  </a:lnTo>
                  <a:lnTo>
                    <a:pt x="132" y="103"/>
                  </a:lnTo>
                  <a:lnTo>
                    <a:pt x="132" y="87"/>
                  </a:lnTo>
                  <a:lnTo>
                    <a:pt x="144" y="79"/>
                  </a:lnTo>
                  <a:lnTo>
                    <a:pt x="143" y="43"/>
                  </a:lnTo>
                  <a:lnTo>
                    <a:pt x="168" y="51"/>
                  </a:lnTo>
                  <a:lnTo>
                    <a:pt x="171" y="31"/>
                  </a:lnTo>
                  <a:lnTo>
                    <a:pt x="190" y="19"/>
                  </a:lnTo>
                  <a:lnTo>
                    <a:pt x="203" y="3"/>
                  </a:lnTo>
                  <a:lnTo>
                    <a:pt x="237" y="0"/>
                  </a:lnTo>
                  <a:lnTo>
                    <a:pt x="250" y="13"/>
                  </a:lnTo>
                  <a:lnTo>
                    <a:pt x="266" y="25"/>
                  </a:lnTo>
                  <a:lnTo>
                    <a:pt x="276" y="39"/>
                  </a:lnTo>
                  <a:lnTo>
                    <a:pt x="300" y="48"/>
                  </a:lnTo>
                  <a:lnTo>
                    <a:pt x="320" y="72"/>
                  </a:lnTo>
                  <a:lnTo>
                    <a:pt x="398" y="72"/>
                  </a:lnTo>
                  <a:lnTo>
                    <a:pt x="396" y="97"/>
                  </a:lnTo>
                  <a:lnTo>
                    <a:pt x="444" y="95"/>
                  </a:lnTo>
                  <a:lnTo>
                    <a:pt x="456" y="109"/>
                  </a:lnTo>
                  <a:lnTo>
                    <a:pt x="467" y="94"/>
                  </a:lnTo>
                  <a:lnTo>
                    <a:pt x="471" y="74"/>
                  </a:lnTo>
                  <a:lnTo>
                    <a:pt x="494" y="55"/>
                  </a:lnTo>
                  <a:lnTo>
                    <a:pt x="500" y="40"/>
                  </a:lnTo>
                  <a:lnTo>
                    <a:pt x="526" y="43"/>
                  </a:lnTo>
                  <a:lnTo>
                    <a:pt x="544" y="25"/>
                  </a:lnTo>
                  <a:lnTo>
                    <a:pt x="566" y="29"/>
                  </a:lnTo>
                  <a:lnTo>
                    <a:pt x="574" y="47"/>
                  </a:lnTo>
                  <a:lnTo>
                    <a:pt x="592" y="59"/>
                  </a:lnTo>
                  <a:lnTo>
                    <a:pt x="592" y="83"/>
                  </a:lnTo>
                  <a:lnTo>
                    <a:pt x="642" y="82"/>
                  </a:lnTo>
                  <a:lnTo>
                    <a:pt x="647" y="66"/>
                  </a:lnTo>
                  <a:lnTo>
                    <a:pt x="662" y="55"/>
                  </a:lnTo>
                  <a:lnTo>
                    <a:pt x="675" y="64"/>
                  </a:lnTo>
                  <a:lnTo>
                    <a:pt x="689" y="84"/>
                  </a:lnTo>
                  <a:lnTo>
                    <a:pt x="725" y="85"/>
                  </a:lnTo>
                  <a:lnTo>
                    <a:pt x="750" y="58"/>
                  </a:lnTo>
                  <a:lnTo>
                    <a:pt x="782" y="55"/>
                  </a:lnTo>
                  <a:lnTo>
                    <a:pt x="795" y="70"/>
                  </a:lnTo>
                  <a:lnTo>
                    <a:pt x="866" y="69"/>
                  </a:lnTo>
                  <a:lnTo>
                    <a:pt x="880" y="71"/>
                  </a:lnTo>
                  <a:lnTo>
                    <a:pt x="894" y="86"/>
                  </a:lnTo>
                  <a:lnTo>
                    <a:pt x="914" y="85"/>
                  </a:lnTo>
                  <a:lnTo>
                    <a:pt x="912" y="100"/>
                  </a:lnTo>
                  <a:lnTo>
                    <a:pt x="911" y="117"/>
                  </a:lnTo>
                  <a:lnTo>
                    <a:pt x="896" y="126"/>
                  </a:lnTo>
                  <a:lnTo>
                    <a:pt x="897" y="154"/>
                  </a:lnTo>
                  <a:lnTo>
                    <a:pt x="915" y="169"/>
                  </a:lnTo>
                  <a:lnTo>
                    <a:pt x="917" y="225"/>
                  </a:lnTo>
                  <a:lnTo>
                    <a:pt x="904" y="226"/>
                  </a:lnTo>
                  <a:lnTo>
                    <a:pt x="899" y="289"/>
                  </a:lnTo>
                  <a:lnTo>
                    <a:pt x="917" y="304"/>
                  </a:lnTo>
                  <a:lnTo>
                    <a:pt x="932" y="315"/>
                  </a:lnTo>
                  <a:lnTo>
                    <a:pt x="945" y="324"/>
                  </a:lnTo>
                  <a:lnTo>
                    <a:pt x="946" y="349"/>
                  </a:lnTo>
                  <a:lnTo>
                    <a:pt x="921" y="346"/>
                  </a:lnTo>
                  <a:lnTo>
                    <a:pt x="910" y="359"/>
                  </a:lnTo>
                  <a:lnTo>
                    <a:pt x="896" y="372"/>
                  </a:lnTo>
                  <a:lnTo>
                    <a:pt x="894" y="387"/>
                  </a:lnTo>
                  <a:lnTo>
                    <a:pt x="880" y="389"/>
                  </a:lnTo>
                  <a:lnTo>
                    <a:pt x="879" y="415"/>
                  </a:lnTo>
                  <a:lnTo>
                    <a:pt x="877" y="424"/>
                  </a:lnTo>
                  <a:lnTo>
                    <a:pt x="846" y="430"/>
                  </a:lnTo>
                  <a:lnTo>
                    <a:pt x="844" y="391"/>
                  </a:lnTo>
                  <a:lnTo>
                    <a:pt x="829" y="380"/>
                  </a:lnTo>
                  <a:lnTo>
                    <a:pt x="826" y="319"/>
                  </a:lnTo>
                  <a:lnTo>
                    <a:pt x="810" y="319"/>
                  </a:lnTo>
                  <a:lnTo>
                    <a:pt x="796" y="333"/>
                  </a:lnTo>
                  <a:lnTo>
                    <a:pt x="784" y="344"/>
                  </a:lnTo>
                  <a:lnTo>
                    <a:pt x="764" y="348"/>
                  </a:lnTo>
                  <a:lnTo>
                    <a:pt x="762" y="333"/>
                  </a:lnTo>
                  <a:lnTo>
                    <a:pt x="742" y="333"/>
                  </a:lnTo>
                  <a:lnTo>
                    <a:pt x="732" y="317"/>
                  </a:lnTo>
                  <a:lnTo>
                    <a:pt x="708" y="296"/>
                  </a:lnTo>
                  <a:lnTo>
                    <a:pt x="660" y="293"/>
                  </a:lnTo>
                  <a:lnTo>
                    <a:pt x="657" y="316"/>
                  </a:lnTo>
                  <a:lnTo>
                    <a:pt x="644" y="322"/>
                  </a:lnTo>
                  <a:lnTo>
                    <a:pt x="644" y="339"/>
                  </a:lnTo>
                  <a:lnTo>
                    <a:pt x="630" y="361"/>
                  </a:lnTo>
                  <a:lnTo>
                    <a:pt x="613" y="359"/>
                  </a:lnTo>
                  <a:lnTo>
                    <a:pt x="603" y="366"/>
                  </a:lnTo>
                  <a:lnTo>
                    <a:pt x="581" y="391"/>
                  </a:lnTo>
                  <a:lnTo>
                    <a:pt x="608" y="403"/>
                  </a:lnTo>
                  <a:lnTo>
                    <a:pt x="606" y="430"/>
                  </a:lnTo>
                  <a:lnTo>
                    <a:pt x="590" y="432"/>
                  </a:lnTo>
                  <a:lnTo>
                    <a:pt x="574" y="454"/>
                  </a:lnTo>
                  <a:lnTo>
                    <a:pt x="562" y="455"/>
                  </a:lnTo>
                  <a:lnTo>
                    <a:pt x="558" y="460"/>
                  </a:lnTo>
                  <a:lnTo>
                    <a:pt x="505" y="460"/>
                  </a:lnTo>
                  <a:lnTo>
                    <a:pt x="501" y="477"/>
                  </a:lnTo>
                  <a:lnTo>
                    <a:pt x="497" y="484"/>
                  </a:lnTo>
                  <a:lnTo>
                    <a:pt x="474" y="487"/>
                  </a:lnTo>
                  <a:lnTo>
                    <a:pt x="464" y="510"/>
                  </a:lnTo>
                  <a:lnTo>
                    <a:pt x="449" y="514"/>
                  </a:lnTo>
                  <a:lnTo>
                    <a:pt x="437" y="526"/>
                  </a:lnTo>
                  <a:lnTo>
                    <a:pt x="419" y="525"/>
                  </a:lnTo>
                  <a:lnTo>
                    <a:pt x="418" y="578"/>
                  </a:lnTo>
                  <a:lnTo>
                    <a:pt x="360" y="579"/>
                  </a:lnTo>
                  <a:lnTo>
                    <a:pt x="355" y="563"/>
                  </a:lnTo>
                  <a:lnTo>
                    <a:pt x="326" y="564"/>
                  </a:lnTo>
                  <a:lnTo>
                    <a:pt x="321" y="597"/>
                  </a:lnTo>
                  <a:lnTo>
                    <a:pt x="312" y="612"/>
                  </a:lnTo>
                  <a:lnTo>
                    <a:pt x="288" y="616"/>
                  </a:lnTo>
                  <a:lnTo>
                    <a:pt x="281" y="634"/>
                  </a:lnTo>
                  <a:lnTo>
                    <a:pt x="249" y="634"/>
                  </a:lnTo>
                  <a:lnTo>
                    <a:pt x="234" y="646"/>
                  </a:lnTo>
                  <a:lnTo>
                    <a:pt x="184" y="647"/>
                  </a:lnTo>
                  <a:lnTo>
                    <a:pt x="177" y="651"/>
                  </a:lnTo>
                  <a:lnTo>
                    <a:pt x="167" y="660"/>
                  </a:lnTo>
                  <a:lnTo>
                    <a:pt x="159" y="691"/>
                  </a:lnTo>
                  <a:lnTo>
                    <a:pt x="185" y="697"/>
                  </a:lnTo>
                  <a:lnTo>
                    <a:pt x="183" y="747"/>
                  </a:lnTo>
                  <a:lnTo>
                    <a:pt x="165" y="751"/>
                  </a:lnTo>
                  <a:lnTo>
                    <a:pt x="153" y="784"/>
                  </a:lnTo>
                  <a:lnTo>
                    <a:pt x="102" y="78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Freeform 18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invGray">
            <a:xfrm>
              <a:off x="1237" y="1502"/>
              <a:ext cx="600" cy="625"/>
            </a:xfrm>
            <a:custGeom>
              <a:avLst/>
              <a:gdLst>
                <a:gd name="T0" fmla="*/ 28 w 921"/>
                <a:gd name="T1" fmla="*/ 316 h 893"/>
                <a:gd name="T2" fmla="*/ 52 w 921"/>
                <a:gd name="T3" fmla="*/ 278 h 893"/>
                <a:gd name="T4" fmla="*/ 94 w 921"/>
                <a:gd name="T5" fmla="*/ 234 h 893"/>
                <a:gd name="T6" fmla="*/ 142 w 921"/>
                <a:gd name="T7" fmla="*/ 270 h 893"/>
                <a:gd name="T8" fmla="*/ 176 w 921"/>
                <a:gd name="T9" fmla="*/ 264 h 893"/>
                <a:gd name="T10" fmla="*/ 260 w 921"/>
                <a:gd name="T11" fmla="*/ 250 h 893"/>
                <a:gd name="T12" fmla="*/ 300 w 921"/>
                <a:gd name="T13" fmla="*/ 208 h 893"/>
                <a:gd name="T14" fmla="*/ 326 w 921"/>
                <a:gd name="T15" fmla="*/ 168 h 893"/>
                <a:gd name="T16" fmla="*/ 358 w 921"/>
                <a:gd name="T17" fmla="*/ 150 h 893"/>
                <a:gd name="T18" fmla="*/ 406 w 921"/>
                <a:gd name="T19" fmla="*/ 118 h 893"/>
                <a:gd name="T20" fmla="*/ 438 w 921"/>
                <a:gd name="T21" fmla="*/ 26 h 893"/>
                <a:gd name="T22" fmla="*/ 480 w 921"/>
                <a:gd name="T23" fmla="*/ 0 h 893"/>
                <a:gd name="T24" fmla="*/ 530 w 921"/>
                <a:gd name="T25" fmla="*/ 18 h 893"/>
                <a:gd name="T26" fmla="*/ 554 w 921"/>
                <a:gd name="T27" fmla="*/ 73 h 893"/>
                <a:gd name="T28" fmla="*/ 536 w 921"/>
                <a:gd name="T29" fmla="*/ 110 h 893"/>
                <a:gd name="T30" fmla="*/ 534 w 921"/>
                <a:gd name="T31" fmla="*/ 130 h 893"/>
                <a:gd name="T32" fmla="*/ 610 w 921"/>
                <a:gd name="T33" fmla="*/ 126 h 893"/>
                <a:gd name="T34" fmla="*/ 644 w 921"/>
                <a:gd name="T35" fmla="*/ 144 h 893"/>
                <a:gd name="T36" fmla="*/ 658 w 921"/>
                <a:gd name="T37" fmla="*/ 220 h 893"/>
                <a:gd name="T38" fmla="*/ 700 w 921"/>
                <a:gd name="T39" fmla="*/ 280 h 893"/>
                <a:gd name="T40" fmla="*/ 748 w 921"/>
                <a:gd name="T41" fmla="*/ 274 h 893"/>
                <a:gd name="T42" fmla="*/ 794 w 921"/>
                <a:gd name="T43" fmla="*/ 271 h 893"/>
                <a:gd name="T44" fmla="*/ 850 w 921"/>
                <a:gd name="T45" fmla="*/ 347 h 893"/>
                <a:gd name="T46" fmla="*/ 882 w 921"/>
                <a:gd name="T47" fmla="*/ 417 h 893"/>
                <a:gd name="T48" fmla="*/ 883 w 921"/>
                <a:gd name="T49" fmla="*/ 446 h 893"/>
                <a:gd name="T50" fmla="*/ 921 w 921"/>
                <a:gd name="T51" fmla="*/ 453 h 893"/>
                <a:gd name="T52" fmla="*/ 867 w 921"/>
                <a:gd name="T53" fmla="*/ 509 h 893"/>
                <a:gd name="T54" fmla="*/ 820 w 921"/>
                <a:gd name="T55" fmla="*/ 522 h 893"/>
                <a:gd name="T56" fmla="*/ 793 w 921"/>
                <a:gd name="T57" fmla="*/ 549 h 893"/>
                <a:gd name="T58" fmla="*/ 738 w 921"/>
                <a:gd name="T59" fmla="*/ 566 h 893"/>
                <a:gd name="T60" fmla="*/ 768 w 921"/>
                <a:gd name="T61" fmla="*/ 627 h 893"/>
                <a:gd name="T62" fmla="*/ 832 w 921"/>
                <a:gd name="T63" fmla="*/ 618 h 893"/>
                <a:gd name="T64" fmla="*/ 788 w 921"/>
                <a:gd name="T65" fmla="*/ 690 h 893"/>
                <a:gd name="T66" fmla="*/ 770 w 921"/>
                <a:gd name="T67" fmla="*/ 722 h 893"/>
                <a:gd name="T68" fmla="*/ 792 w 921"/>
                <a:gd name="T69" fmla="*/ 777 h 893"/>
                <a:gd name="T70" fmla="*/ 756 w 921"/>
                <a:gd name="T71" fmla="*/ 760 h 893"/>
                <a:gd name="T72" fmla="*/ 664 w 921"/>
                <a:gd name="T73" fmla="*/ 786 h 893"/>
                <a:gd name="T74" fmla="*/ 624 w 921"/>
                <a:gd name="T75" fmla="*/ 805 h 893"/>
                <a:gd name="T76" fmla="*/ 643 w 921"/>
                <a:gd name="T77" fmla="*/ 762 h 893"/>
                <a:gd name="T78" fmla="*/ 668 w 921"/>
                <a:gd name="T79" fmla="*/ 694 h 893"/>
                <a:gd name="T80" fmla="*/ 606 w 921"/>
                <a:gd name="T81" fmla="*/ 696 h 893"/>
                <a:gd name="T82" fmla="*/ 556 w 921"/>
                <a:gd name="T83" fmla="*/ 668 h 893"/>
                <a:gd name="T84" fmla="*/ 558 w 921"/>
                <a:gd name="T85" fmla="*/ 713 h 893"/>
                <a:gd name="T86" fmla="*/ 531 w 921"/>
                <a:gd name="T87" fmla="*/ 840 h 893"/>
                <a:gd name="T88" fmla="*/ 512 w 921"/>
                <a:gd name="T89" fmla="*/ 892 h 893"/>
                <a:gd name="T90" fmla="*/ 464 w 921"/>
                <a:gd name="T91" fmla="*/ 870 h 893"/>
                <a:gd name="T92" fmla="*/ 422 w 921"/>
                <a:gd name="T93" fmla="*/ 833 h 893"/>
                <a:gd name="T94" fmla="*/ 378 w 921"/>
                <a:gd name="T95" fmla="*/ 790 h 893"/>
                <a:gd name="T96" fmla="*/ 380 w 921"/>
                <a:gd name="T97" fmla="*/ 741 h 893"/>
                <a:gd name="T98" fmla="*/ 346 w 921"/>
                <a:gd name="T99" fmla="*/ 726 h 893"/>
                <a:gd name="T100" fmla="*/ 269 w 921"/>
                <a:gd name="T101" fmla="*/ 710 h 893"/>
                <a:gd name="T102" fmla="*/ 207 w 921"/>
                <a:gd name="T103" fmla="*/ 677 h 893"/>
                <a:gd name="T104" fmla="*/ 132 w 921"/>
                <a:gd name="T105" fmla="*/ 654 h 893"/>
                <a:gd name="T106" fmla="*/ 120 w 921"/>
                <a:gd name="T107" fmla="*/ 572 h 893"/>
                <a:gd name="T108" fmla="*/ 54 w 921"/>
                <a:gd name="T109" fmla="*/ 526 h 893"/>
                <a:gd name="T110" fmla="*/ 66 w 921"/>
                <a:gd name="T111" fmla="*/ 434 h 893"/>
                <a:gd name="T112" fmla="*/ 18 w 921"/>
                <a:gd name="T113" fmla="*/ 398 h 8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21"/>
                <a:gd name="T172" fmla="*/ 0 h 893"/>
                <a:gd name="T173" fmla="*/ 921 w 921"/>
                <a:gd name="T174" fmla="*/ 893 h 8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21" h="893">
                  <a:moveTo>
                    <a:pt x="2" y="330"/>
                  </a:moveTo>
                  <a:lnTo>
                    <a:pt x="24" y="330"/>
                  </a:lnTo>
                  <a:lnTo>
                    <a:pt x="28" y="316"/>
                  </a:lnTo>
                  <a:lnTo>
                    <a:pt x="42" y="312"/>
                  </a:lnTo>
                  <a:lnTo>
                    <a:pt x="52" y="302"/>
                  </a:lnTo>
                  <a:lnTo>
                    <a:pt x="52" y="278"/>
                  </a:lnTo>
                  <a:lnTo>
                    <a:pt x="72" y="268"/>
                  </a:lnTo>
                  <a:lnTo>
                    <a:pt x="82" y="254"/>
                  </a:lnTo>
                  <a:lnTo>
                    <a:pt x="94" y="234"/>
                  </a:lnTo>
                  <a:lnTo>
                    <a:pt x="130" y="238"/>
                  </a:lnTo>
                  <a:lnTo>
                    <a:pt x="134" y="260"/>
                  </a:lnTo>
                  <a:lnTo>
                    <a:pt x="142" y="270"/>
                  </a:lnTo>
                  <a:lnTo>
                    <a:pt x="152" y="278"/>
                  </a:lnTo>
                  <a:lnTo>
                    <a:pt x="168" y="278"/>
                  </a:lnTo>
                  <a:lnTo>
                    <a:pt x="176" y="264"/>
                  </a:lnTo>
                  <a:lnTo>
                    <a:pt x="232" y="266"/>
                  </a:lnTo>
                  <a:lnTo>
                    <a:pt x="240" y="252"/>
                  </a:lnTo>
                  <a:lnTo>
                    <a:pt x="260" y="250"/>
                  </a:lnTo>
                  <a:lnTo>
                    <a:pt x="270" y="230"/>
                  </a:lnTo>
                  <a:lnTo>
                    <a:pt x="282" y="224"/>
                  </a:lnTo>
                  <a:lnTo>
                    <a:pt x="300" y="208"/>
                  </a:lnTo>
                  <a:lnTo>
                    <a:pt x="302" y="188"/>
                  </a:lnTo>
                  <a:lnTo>
                    <a:pt x="312" y="182"/>
                  </a:lnTo>
                  <a:lnTo>
                    <a:pt x="326" y="168"/>
                  </a:lnTo>
                  <a:lnTo>
                    <a:pt x="336" y="160"/>
                  </a:lnTo>
                  <a:lnTo>
                    <a:pt x="350" y="162"/>
                  </a:lnTo>
                  <a:lnTo>
                    <a:pt x="358" y="150"/>
                  </a:lnTo>
                  <a:lnTo>
                    <a:pt x="382" y="146"/>
                  </a:lnTo>
                  <a:lnTo>
                    <a:pt x="392" y="130"/>
                  </a:lnTo>
                  <a:lnTo>
                    <a:pt x="406" y="118"/>
                  </a:lnTo>
                  <a:cubicBezTo>
                    <a:pt x="409" y="80"/>
                    <a:pt x="410" y="104"/>
                    <a:pt x="430" y="84"/>
                  </a:cubicBezTo>
                  <a:lnTo>
                    <a:pt x="434" y="38"/>
                  </a:lnTo>
                  <a:lnTo>
                    <a:pt x="438" y="26"/>
                  </a:lnTo>
                  <a:lnTo>
                    <a:pt x="450" y="24"/>
                  </a:lnTo>
                  <a:lnTo>
                    <a:pt x="470" y="14"/>
                  </a:lnTo>
                  <a:lnTo>
                    <a:pt x="480" y="0"/>
                  </a:lnTo>
                  <a:lnTo>
                    <a:pt x="500" y="0"/>
                  </a:lnTo>
                  <a:lnTo>
                    <a:pt x="514" y="16"/>
                  </a:lnTo>
                  <a:lnTo>
                    <a:pt x="530" y="18"/>
                  </a:lnTo>
                  <a:lnTo>
                    <a:pt x="536" y="28"/>
                  </a:lnTo>
                  <a:lnTo>
                    <a:pt x="554" y="29"/>
                  </a:lnTo>
                  <a:lnTo>
                    <a:pt x="554" y="73"/>
                  </a:lnTo>
                  <a:lnTo>
                    <a:pt x="548" y="92"/>
                  </a:lnTo>
                  <a:lnTo>
                    <a:pt x="536" y="96"/>
                  </a:lnTo>
                  <a:lnTo>
                    <a:pt x="536" y="110"/>
                  </a:lnTo>
                  <a:lnTo>
                    <a:pt x="510" y="108"/>
                  </a:lnTo>
                  <a:lnTo>
                    <a:pt x="514" y="128"/>
                  </a:lnTo>
                  <a:lnTo>
                    <a:pt x="534" y="130"/>
                  </a:lnTo>
                  <a:lnTo>
                    <a:pt x="544" y="147"/>
                  </a:lnTo>
                  <a:lnTo>
                    <a:pt x="596" y="147"/>
                  </a:lnTo>
                  <a:lnTo>
                    <a:pt x="610" y="126"/>
                  </a:lnTo>
                  <a:lnTo>
                    <a:pt x="624" y="128"/>
                  </a:lnTo>
                  <a:lnTo>
                    <a:pt x="630" y="144"/>
                  </a:lnTo>
                  <a:lnTo>
                    <a:pt x="644" y="144"/>
                  </a:lnTo>
                  <a:lnTo>
                    <a:pt x="646" y="166"/>
                  </a:lnTo>
                  <a:lnTo>
                    <a:pt x="658" y="177"/>
                  </a:lnTo>
                  <a:lnTo>
                    <a:pt x="658" y="220"/>
                  </a:lnTo>
                  <a:lnTo>
                    <a:pt x="674" y="232"/>
                  </a:lnTo>
                  <a:lnTo>
                    <a:pt x="692" y="248"/>
                  </a:lnTo>
                  <a:lnTo>
                    <a:pt x="700" y="280"/>
                  </a:lnTo>
                  <a:lnTo>
                    <a:pt x="710" y="296"/>
                  </a:lnTo>
                  <a:lnTo>
                    <a:pt x="722" y="276"/>
                  </a:lnTo>
                  <a:lnTo>
                    <a:pt x="748" y="274"/>
                  </a:lnTo>
                  <a:lnTo>
                    <a:pt x="766" y="302"/>
                  </a:lnTo>
                  <a:lnTo>
                    <a:pt x="778" y="277"/>
                  </a:lnTo>
                  <a:lnTo>
                    <a:pt x="794" y="271"/>
                  </a:lnTo>
                  <a:lnTo>
                    <a:pt x="792" y="329"/>
                  </a:lnTo>
                  <a:lnTo>
                    <a:pt x="838" y="326"/>
                  </a:lnTo>
                  <a:lnTo>
                    <a:pt x="850" y="347"/>
                  </a:lnTo>
                  <a:lnTo>
                    <a:pt x="858" y="370"/>
                  </a:lnTo>
                  <a:lnTo>
                    <a:pt x="878" y="382"/>
                  </a:lnTo>
                  <a:lnTo>
                    <a:pt x="882" y="417"/>
                  </a:lnTo>
                  <a:lnTo>
                    <a:pt x="870" y="434"/>
                  </a:lnTo>
                  <a:lnTo>
                    <a:pt x="870" y="450"/>
                  </a:lnTo>
                  <a:lnTo>
                    <a:pt x="883" y="446"/>
                  </a:lnTo>
                  <a:lnTo>
                    <a:pt x="894" y="437"/>
                  </a:lnTo>
                  <a:lnTo>
                    <a:pt x="916" y="431"/>
                  </a:lnTo>
                  <a:lnTo>
                    <a:pt x="921" y="453"/>
                  </a:lnTo>
                  <a:lnTo>
                    <a:pt x="912" y="479"/>
                  </a:lnTo>
                  <a:lnTo>
                    <a:pt x="882" y="486"/>
                  </a:lnTo>
                  <a:lnTo>
                    <a:pt x="867" y="509"/>
                  </a:lnTo>
                  <a:lnTo>
                    <a:pt x="846" y="509"/>
                  </a:lnTo>
                  <a:lnTo>
                    <a:pt x="840" y="522"/>
                  </a:lnTo>
                  <a:lnTo>
                    <a:pt x="820" y="522"/>
                  </a:lnTo>
                  <a:lnTo>
                    <a:pt x="816" y="537"/>
                  </a:lnTo>
                  <a:lnTo>
                    <a:pt x="799" y="533"/>
                  </a:lnTo>
                  <a:lnTo>
                    <a:pt x="793" y="549"/>
                  </a:lnTo>
                  <a:lnTo>
                    <a:pt x="778" y="549"/>
                  </a:lnTo>
                  <a:lnTo>
                    <a:pt x="753" y="548"/>
                  </a:lnTo>
                  <a:lnTo>
                    <a:pt x="738" y="566"/>
                  </a:lnTo>
                  <a:lnTo>
                    <a:pt x="738" y="600"/>
                  </a:lnTo>
                  <a:lnTo>
                    <a:pt x="756" y="612"/>
                  </a:lnTo>
                  <a:lnTo>
                    <a:pt x="768" y="627"/>
                  </a:lnTo>
                  <a:lnTo>
                    <a:pt x="801" y="627"/>
                  </a:lnTo>
                  <a:lnTo>
                    <a:pt x="808" y="614"/>
                  </a:lnTo>
                  <a:lnTo>
                    <a:pt x="832" y="618"/>
                  </a:lnTo>
                  <a:lnTo>
                    <a:pt x="831" y="654"/>
                  </a:lnTo>
                  <a:lnTo>
                    <a:pt x="789" y="654"/>
                  </a:lnTo>
                  <a:lnTo>
                    <a:pt x="788" y="690"/>
                  </a:lnTo>
                  <a:lnTo>
                    <a:pt x="805" y="701"/>
                  </a:lnTo>
                  <a:lnTo>
                    <a:pt x="804" y="720"/>
                  </a:lnTo>
                  <a:lnTo>
                    <a:pt x="770" y="722"/>
                  </a:lnTo>
                  <a:lnTo>
                    <a:pt x="775" y="743"/>
                  </a:lnTo>
                  <a:lnTo>
                    <a:pt x="798" y="761"/>
                  </a:lnTo>
                  <a:lnTo>
                    <a:pt x="792" y="777"/>
                  </a:lnTo>
                  <a:lnTo>
                    <a:pt x="778" y="776"/>
                  </a:lnTo>
                  <a:lnTo>
                    <a:pt x="766" y="774"/>
                  </a:lnTo>
                  <a:lnTo>
                    <a:pt x="756" y="760"/>
                  </a:lnTo>
                  <a:lnTo>
                    <a:pt x="688" y="759"/>
                  </a:lnTo>
                  <a:lnTo>
                    <a:pt x="680" y="780"/>
                  </a:lnTo>
                  <a:lnTo>
                    <a:pt x="664" y="786"/>
                  </a:lnTo>
                  <a:lnTo>
                    <a:pt x="649" y="792"/>
                  </a:lnTo>
                  <a:lnTo>
                    <a:pt x="635" y="792"/>
                  </a:lnTo>
                  <a:lnTo>
                    <a:pt x="624" y="805"/>
                  </a:lnTo>
                  <a:lnTo>
                    <a:pt x="618" y="786"/>
                  </a:lnTo>
                  <a:lnTo>
                    <a:pt x="634" y="772"/>
                  </a:lnTo>
                  <a:lnTo>
                    <a:pt x="643" y="762"/>
                  </a:lnTo>
                  <a:lnTo>
                    <a:pt x="656" y="734"/>
                  </a:lnTo>
                  <a:lnTo>
                    <a:pt x="676" y="728"/>
                  </a:lnTo>
                  <a:lnTo>
                    <a:pt x="668" y="694"/>
                  </a:lnTo>
                  <a:lnTo>
                    <a:pt x="658" y="678"/>
                  </a:lnTo>
                  <a:lnTo>
                    <a:pt x="640" y="696"/>
                  </a:lnTo>
                  <a:lnTo>
                    <a:pt x="606" y="696"/>
                  </a:lnTo>
                  <a:lnTo>
                    <a:pt x="606" y="657"/>
                  </a:lnTo>
                  <a:lnTo>
                    <a:pt x="574" y="654"/>
                  </a:lnTo>
                  <a:lnTo>
                    <a:pt x="556" y="668"/>
                  </a:lnTo>
                  <a:lnTo>
                    <a:pt x="544" y="680"/>
                  </a:lnTo>
                  <a:lnTo>
                    <a:pt x="541" y="706"/>
                  </a:lnTo>
                  <a:lnTo>
                    <a:pt x="558" y="713"/>
                  </a:lnTo>
                  <a:lnTo>
                    <a:pt x="554" y="814"/>
                  </a:lnTo>
                  <a:lnTo>
                    <a:pt x="541" y="836"/>
                  </a:lnTo>
                  <a:lnTo>
                    <a:pt x="531" y="840"/>
                  </a:lnTo>
                  <a:lnTo>
                    <a:pt x="532" y="866"/>
                  </a:lnTo>
                  <a:lnTo>
                    <a:pt x="516" y="863"/>
                  </a:lnTo>
                  <a:lnTo>
                    <a:pt x="512" y="892"/>
                  </a:lnTo>
                  <a:lnTo>
                    <a:pt x="489" y="893"/>
                  </a:lnTo>
                  <a:lnTo>
                    <a:pt x="478" y="882"/>
                  </a:lnTo>
                  <a:lnTo>
                    <a:pt x="464" y="870"/>
                  </a:lnTo>
                  <a:lnTo>
                    <a:pt x="452" y="854"/>
                  </a:lnTo>
                  <a:lnTo>
                    <a:pt x="434" y="832"/>
                  </a:lnTo>
                  <a:lnTo>
                    <a:pt x="422" y="833"/>
                  </a:lnTo>
                  <a:lnTo>
                    <a:pt x="410" y="830"/>
                  </a:lnTo>
                  <a:lnTo>
                    <a:pt x="390" y="804"/>
                  </a:lnTo>
                  <a:lnTo>
                    <a:pt x="378" y="790"/>
                  </a:lnTo>
                  <a:lnTo>
                    <a:pt x="378" y="768"/>
                  </a:lnTo>
                  <a:lnTo>
                    <a:pt x="368" y="759"/>
                  </a:lnTo>
                  <a:lnTo>
                    <a:pt x="380" y="741"/>
                  </a:lnTo>
                  <a:lnTo>
                    <a:pt x="380" y="710"/>
                  </a:lnTo>
                  <a:lnTo>
                    <a:pt x="360" y="714"/>
                  </a:lnTo>
                  <a:lnTo>
                    <a:pt x="346" y="726"/>
                  </a:lnTo>
                  <a:lnTo>
                    <a:pt x="336" y="740"/>
                  </a:lnTo>
                  <a:lnTo>
                    <a:pt x="297" y="741"/>
                  </a:lnTo>
                  <a:lnTo>
                    <a:pt x="269" y="710"/>
                  </a:lnTo>
                  <a:lnTo>
                    <a:pt x="235" y="711"/>
                  </a:lnTo>
                  <a:lnTo>
                    <a:pt x="224" y="690"/>
                  </a:lnTo>
                  <a:lnTo>
                    <a:pt x="207" y="677"/>
                  </a:lnTo>
                  <a:lnTo>
                    <a:pt x="190" y="663"/>
                  </a:lnTo>
                  <a:lnTo>
                    <a:pt x="155" y="657"/>
                  </a:lnTo>
                  <a:lnTo>
                    <a:pt x="132" y="654"/>
                  </a:lnTo>
                  <a:lnTo>
                    <a:pt x="134" y="598"/>
                  </a:lnTo>
                  <a:lnTo>
                    <a:pt x="120" y="592"/>
                  </a:lnTo>
                  <a:lnTo>
                    <a:pt x="120" y="572"/>
                  </a:lnTo>
                  <a:lnTo>
                    <a:pt x="106" y="564"/>
                  </a:lnTo>
                  <a:lnTo>
                    <a:pt x="106" y="528"/>
                  </a:lnTo>
                  <a:lnTo>
                    <a:pt x="54" y="526"/>
                  </a:lnTo>
                  <a:lnTo>
                    <a:pt x="54" y="464"/>
                  </a:lnTo>
                  <a:lnTo>
                    <a:pt x="70" y="454"/>
                  </a:lnTo>
                  <a:lnTo>
                    <a:pt x="66" y="434"/>
                  </a:lnTo>
                  <a:lnTo>
                    <a:pt x="52" y="428"/>
                  </a:lnTo>
                  <a:lnTo>
                    <a:pt x="28" y="422"/>
                  </a:lnTo>
                  <a:lnTo>
                    <a:pt x="18" y="398"/>
                  </a:lnTo>
                  <a:lnTo>
                    <a:pt x="0" y="392"/>
                  </a:lnTo>
                  <a:lnTo>
                    <a:pt x="2" y="3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19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invGray">
            <a:xfrm>
              <a:off x="2794" y="1547"/>
              <a:ext cx="414" cy="251"/>
            </a:xfrm>
            <a:custGeom>
              <a:avLst/>
              <a:gdLst>
                <a:gd name="T0" fmla="*/ 54 w 636"/>
                <a:gd name="T1" fmla="*/ 296 h 359"/>
                <a:gd name="T2" fmla="*/ 2 w 636"/>
                <a:gd name="T3" fmla="*/ 280 h 359"/>
                <a:gd name="T4" fmla="*/ 66 w 636"/>
                <a:gd name="T5" fmla="*/ 240 h 359"/>
                <a:gd name="T6" fmla="*/ 86 w 636"/>
                <a:gd name="T7" fmla="*/ 214 h 359"/>
                <a:gd name="T8" fmla="*/ 158 w 636"/>
                <a:gd name="T9" fmla="*/ 158 h 359"/>
                <a:gd name="T10" fmla="*/ 196 w 636"/>
                <a:gd name="T11" fmla="*/ 108 h 359"/>
                <a:gd name="T12" fmla="*/ 228 w 636"/>
                <a:gd name="T13" fmla="*/ 82 h 359"/>
                <a:gd name="T14" fmla="*/ 254 w 636"/>
                <a:gd name="T15" fmla="*/ 108 h 359"/>
                <a:gd name="T16" fmla="*/ 262 w 636"/>
                <a:gd name="T17" fmla="*/ 70 h 359"/>
                <a:gd name="T18" fmla="*/ 288 w 636"/>
                <a:gd name="T19" fmla="*/ 56 h 359"/>
                <a:gd name="T20" fmla="*/ 326 w 636"/>
                <a:gd name="T21" fmla="*/ 44 h 359"/>
                <a:gd name="T22" fmla="*/ 354 w 636"/>
                <a:gd name="T23" fmla="*/ 42 h 359"/>
                <a:gd name="T24" fmla="*/ 426 w 636"/>
                <a:gd name="T25" fmla="*/ 16 h 359"/>
                <a:gd name="T26" fmla="*/ 452 w 636"/>
                <a:gd name="T27" fmla="*/ 0 h 359"/>
                <a:gd name="T28" fmla="*/ 500 w 636"/>
                <a:gd name="T29" fmla="*/ 40 h 359"/>
                <a:gd name="T30" fmla="*/ 478 w 636"/>
                <a:gd name="T31" fmla="*/ 66 h 359"/>
                <a:gd name="T32" fmla="*/ 516 w 636"/>
                <a:gd name="T33" fmla="*/ 82 h 359"/>
                <a:gd name="T34" fmla="*/ 502 w 636"/>
                <a:gd name="T35" fmla="*/ 112 h 359"/>
                <a:gd name="T36" fmla="*/ 528 w 636"/>
                <a:gd name="T37" fmla="*/ 134 h 359"/>
                <a:gd name="T38" fmla="*/ 580 w 636"/>
                <a:gd name="T39" fmla="*/ 120 h 359"/>
                <a:gd name="T40" fmla="*/ 598 w 636"/>
                <a:gd name="T41" fmla="*/ 158 h 359"/>
                <a:gd name="T42" fmla="*/ 624 w 636"/>
                <a:gd name="T43" fmla="*/ 186 h 359"/>
                <a:gd name="T44" fmla="*/ 636 w 636"/>
                <a:gd name="T45" fmla="*/ 212 h 359"/>
                <a:gd name="T46" fmla="*/ 618 w 636"/>
                <a:gd name="T47" fmla="*/ 250 h 359"/>
                <a:gd name="T48" fmla="*/ 532 w 636"/>
                <a:gd name="T49" fmla="*/ 266 h 359"/>
                <a:gd name="T50" fmla="*/ 504 w 636"/>
                <a:gd name="T51" fmla="*/ 278 h 359"/>
                <a:gd name="T52" fmla="*/ 474 w 636"/>
                <a:gd name="T53" fmla="*/ 286 h 359"/>
                <a:gd name="T54" fmla="*/ 455 w 636"/>
                <a:gd name="T55" fmla="*/ 248 h 359"/>
                <a:gd name="T56" fmla="*/ 476 w 636"/>
                <a:gd name="T57" fmla="*/ 208 h 359"/>
                <a:gd name="T58" fmla="*/ 466 w 636"/>
                <a:gd name="T59" fmla="*/ 185 h 359"/>
                <a:gd name="T60" fmla="*/ 442 w 636"/>
                <a:gd name="T61" fmla="*/ 170 h 359"/>
                <a:gd name="T62" fmla="*/ 403 w 636"/>
                <a:gd name="T63" fmla="*/ 182 h 359"/>
                <a:gd name="T64" fmla="*/ 368 w 636"/>
                <a:gd name="T65" fmla="*/ 198 h 359"/>
                <a:gd name="T66" fmla="*/ 329 w 636"/>
                <a:gd name="T67" fmla="*/ 219 h 359"/>
                <a:gd name="T68" fmla="*/ 304 w 636"/>
                <a:gd name="T69" fmla="*/ 253 h 359"/>
                <a:gd name="T70" fmla="*/ 277 w 636"/>
                <a:gd name="T71" fmla="*/ 260 h 359"/>
                <a:gd name="T72" fmla="*/ 254 w 636"/>
                <a:gd name="T73" fmla="*/ 290 h 359"/>
                <a:gd name="T74" fmla="*/ 241 w 636"/>
                <a:gd name="T75" fmla="*/ 325 h 359"/>
                <a:gd name="T76" fmla="*/ 210 w 636"/>
                <a:gd name="T77" fmla="*/ 344 h 359"/>
                <a:gd name="T78" fmla="*/ 91 w 636"/>
                <a:gd name="T79" fmla="*/ 359 h 35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36"/>
                <a:gd name="T121" fmla="*/ 0 h 359"/>
                <a:gd name="T122" fmla="*/ 636 w 636"/>
                <a:gd name="T123" fmla="*/ 359 h 35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36" h="359">
                  <a:moveTo>
                    <a:pt x="54" y="354"/>
                  </a:moveTo>
                  <a:lnTo>
                    <a:pt x="54" y="296"/>
                  </a:lnTo>
                  <a:lnTo>
                    <a:pt x="40" y="284"/>
                  </a:lnTo>
                  <a:lnTo>
                    <a:pt x="2" y="280"/>
                  </a:lnTo>
                  <a:lnTo>
                    <a:pt x="0" y="236"/>
                  </a:lnTo>
                  <a:lnTo>
                    <a:pt x="66" y="240"/>
                  </a:lnTo>
                  <a:lnTo>
                    <a:pt x="76" y="224"/>
                  </a:lnTo>
                  <a:lnTo>
                    <a:pt x="86" y="214"/>
                  </a:lnTo>
                  <a:lnTo>
                    <a:pt x="106" y="214"/>
                  </a:lnTo>
                  <a:lnTo>
                    <a:pt x="158" y="158"/>
                  </a:lnTo>
                  <a:lnTo>
                    <a:pt x="160" y="134"/>
                  </a:lnTo>
                  <a:lnTo>
                    <a:pt x="196" y="108"/>
                  </a:lnTo>
                  <a:lnTo>
                    <a:pt x="206" y="78"/>
                  </a:lnTo>
                  <a:lnTo>
                    <a:pt x="228" y="82"/>
                  </a:lnTo>
                  <a:lnTo>
                    <a:pt x="236" y="110"/>
                  </a:lnTo>
                  <a:lnTo>
                    <a:pt x="254" y="108"/>
                  </a:lnTo>
                  <a:lnTo>
                    <a:pt x="248" y="66"/>
                  </a:lnTo>
                  <a:lnTo>
                    <a:pt x="262" y="70"/>
                  </a:lnTo>
                  <a:lnTo>
                    <a:pt x="268" y="56"/>
                  </a:lnTo>
                  <a:lnTo>
                    <a:pt x="288" y="56"/>
                  </a:lnTo>
                  <a:lnTo>
                    <a:pt x="294" y="44"/>
                  </a:lnTo>
                  <a:lnTo>
                    <a:pt x="326" y="44"/>
                  </a:lnTo>
                  <a:lnTo>
                    <a:pt x="338" y="32"/>
                  </a:lnTo>
                  <a:lnTo>
                    <a:pt x="354" y="42"/>
                  </a:lnTo>
                  <a:lnTo>
                    <a:pt x="426" y="42"/>
                  </a:lnTo>
                  <a:lnTo>
                    <a:pt x="426" y="16"/>
                  </a:lnTo>
                  <a:lnTo>
                    <a:pt x="444" y="16"/>
                  </a:lnTo>
                  <a:lnTo>
                    <a:pt x="452" y="0"/>
                  </a:lnTo>
                  <a:lnTo>
                    <a:pt x="502" y="0"/>
                  </a:lnTo>
                  <a:lnTo>
                    <a:pt x="500" y="40"/>
                  </a:lnTo>
                  <a:lnTo>
                    <a:pt x="476" y="44"/>
                  </a:lnTo>
                  <a:lnTo>
                    <a:pt x="478" y="66"/>
                  </a:lnTo>
                  <a:lnTo>
                    <a:pt x="532" y="70"/>
                  </a:lnTo>
                  <a:lnTo>
                    <a:pt x="516" y="82"/>
                  </a:lnTo>
                  <a:lnTo>
                    <a:pt x="516" y="96"/>
                  </a:lnTo>
                  <a:lnTo>
                    <a:pt x="502" y="112"/>
                  </a:lnTo>
                  <a:lnTo>
                    <a:pt x="502" y="134"/>
                  </a:lnTo>
                  <a:lnTo>
                    <a:pt x="528" y="134"/>
                  </a:lnTo>
                  <a:lnTo>
                    <a:pt x="542" y="114"/>
                  </a:lnTo>
                  <a:lnTo>
                    <a:pt x="580" y="120"/>
                  </a:lnTo>
                  <a:lnTo>
                    <a:pt x="582" y="136"/>
                  </a:lnTo>
                  <a:lnTo>
                    <a:pt x="598" y="158"/>
                  </a:lnTo>
                  <a:lnTo>
                    <a:pt x="612" y="172"/>
                  </a:lnTo>
                  <a:lnTo>
                    <a:pt x="624" y="186"/>
                  </a:lnTo>
                  <a:lnTo>
                    <a:pt x="636" y="184"/>
                  </a:lnTo>
                  <a:lnTo>
                    <a:pt x="636" y="212"/>
                  </a:lnTo>
                  <a:lnTo>
                    <a:pt x="618" y="216"/>
                  </a:lnTo>
                  <a:lnTo>
                    <a:pt x="618" y="250"/>
                  </a:lnTo>
                  <a:lnTo>
                    <a:pt x="600" y="264"/>
                  </a:lnTo>
                  <a:lnTo>
                    <a:pt x="532" y="266"/>
                  </a:lnTo>
                  <a:lnTo>
                    <a:pt x="528" y="280"/>
                  </a:lnTo>
                  <a:lnTo>
                    <a:pt x="504" y="278"/>
                  </a:lnTo>
                  <a:lnTo>
                    <a:pt x="498" y="294"/>
                  </a:lnTo>
                  <a:lnTo>
                    <a:pt x="474" y="286"/>
                  </a:lnTo>
                  <a:lnTo>
                    <a:pt x="478" y="250"/>
                  </a:lnTo>
                  <a:lnTo>
                    <a:pt x="455" y="248"/>
                  </a:lnTo>
                  <a:lnTo>
                    <a:pt x="449" y="215"/>
                  </a:lnTo>
                  <a:lnTo>
                    <a:pt x="476" y="208"/>
                  </a:lnTo>
                  <a:lnTo>
                    <a:pt x="479" y="191"/>
                  </a:lnTo>
                  <a:lnTo>
                    <a:pt x="466" y="185"/>
                  </a:lnTo>
                  <a:lnTo>
                    <a:pt x="463" y="170"/>
                  </a:lnTo>
                  <a:lnTo>
                    <a:pt x="442" y="170"/>
                  </a:lnTo>
                  <a:lnTo>
                    <a:pt x="431" y="187"/>
                  </a:lnTo>
                  <a:lnTo>
                    <a:pt x="403" y="182"/>
                  </a:lnTo>
                  <a:lnTo>
                    <a:pt x="396" y="200"/>
                  </a:lnTo>
                  <a:lnTo>
                    <a:pt x="368" y="198"/>
                  </a:lnTo>
                  <a:lnTo>
                    <a:pt x="356" y="227"/>
                  </a:lnTo>
                  <a:lnTo>
                    <a:pt x="329" y="219"/>
                  </a:lnTo>
                  <a:lnTo>
                    <a:pt x="313" y="245"/>
                  </a:lnTo>
                  <a:lnTo>
                    <a:pt x="304" y="253"/>
                  </a:lnTo>
                  <a:lnTo>
                    <a:pt x="288" y="246"/>
                  </a:lnTo>
                  <a:lnTo>
                    <a:pt x="277" y="260"/>
                  </a:lnTo>
                  <a:lnTo>
                    <a:pt x="259" y="263"/>
                  </a:lnTo>
                  <a:lnTo>
                    <a:pt x="254" y="290"/>
                  </a:lnTo>
                  <a:lnTo>
                    <a:pt x="238" y="292"/>
                  </a:lnTo>
                  <a:lnTo>
                    <a:pt x="241" y="325"/>
                  </a:lnTo>
                  <a:lnTo>
                    <a:pt x="216" y="327"/>
                  </a:lnTo>
                  <a:lnTo>
                    <a:pt x="210" y="344"/>
                  </a:lnTo>
                  <a:lnTo>
                    <a:pt x="104" y="342"/>
                  </a:lnTo>
                  <a:lnTo>
                    <a:pt x="91" y="359"/>
                  </a:lnTo>
                  <a:lnTo>
                    <a:pt x="54" y="3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invGray">
            <a:xfrm>
              <a:off x="2675" y="1858"/>
              <a:ext cx="216" cy="99"/>
            </a:xfrm>
            <a:custGeom>
              <a:avLst/>
              <a:gdLst>
                <a:gd name="T0" fmla="*/ 28 w 330"/>
                <a:gd name="T1" fmla="*/ 140 h 142"/>
                <a:gd name="T2" fmla="*/ 29 w 330"/>
                <a:gd name="T3" fmla="*/ 127 h 142"/>
                <a:gd name="T4" fmla="*/ 12 w 330"/>
                <a:gd name="T5" fmla="*/ 125 h 142"/>
                <a:gd name="T6" fmla="*/ 15 w 330"/>
                <a:gd name="T7" fmla="*/ 110 h 142"/>
                <a:gd name="T8" fmla="*/ 0 w 330"/>
                <a:gd name="T9" fmla="*/ 112 h 142"/>
                <a:gd name="T10" fmla="*/ 2 w 330"/>
                <a:gd name="T11" fmla="*/ 34 h 142"/>
                <a:gd name="T12" fmla="*/ 15 w 330"/>
                <a:gd name="T13" fmla="*/ 47 h 142"/>
                <a:gd name="T14" fmla="*/ 51 w 330"/>
                <a:gd name="T15" fmla="*/ 47 h 142"/>
                <a:gd name="T16" fmla="*/ 68 w 330"/>
                <a:gd name="T17" fmla="*/ 34 h 142"/>
                <a:gd name="T18" fmla="*/ 91 w 330"/>
                <a:gd name="T19" fmla="*/ 33 h 142"/>
                <a:gd name="T20" fmla="*/ 100 w 330"/>
                <a:gd name="T21" fmla="*/ 44 h 142"/>
                <a:gd name="T22" fmla="*/ 112 w 330"/>
                <a:gd name="T23" fmla="*/ 48 h 142"/>
                <a:gd name="T24" fmla="*/ 142 w 330"/>
                <a:gd name="T25" fmla="*/ 44 h 142"/>
                <a:gd name="T26" fmla="*/ 150 w 330"/>
                <a:gd name="T27" fmla="*/ 62 h 142"/>
                <a:gd name="T28" fmla="*/ 166 w 330"/>
                <a:gd name="T29" fmla="*/ 60 h 142"/>
                <a:gd name="T30" fmla="*/ 182 w 330"/>
                <a:gd name="T31" fmla="*/ 38 h 142"/>
                <a:gd name="T32" fmla="*/ 210 w 330"/>
                <a:gd name="T33" fmla="*/ 34 h 142"/>
                <a:gd name="T34" fmla="*/ 210 w 330"/>
                <a:gd name="T35" fmla="*/ 22 h 142"/>
                <a:gd name="T36" fmla="*/ 223 w 330"/>
                <a:gd name="T37" fmla="*/ 18 h 142"/>
                <a:gd name="T38" fmla="*/ 222 w 330"/>
                <a:gd name="T39" fmla="*/ 0 h 142"/>
                <a:gd name="T40" fmla="*/ 262 w 330"/>
                <a:gd name="T41" fmla="*/ 2 h 142"/>
                <a:gd name="T42" fmla="*/ 265 w 330"/>
                <a:gd name="T43" fmla="*/ 26 h 142"/>
                <a:gd name="T44" fmla="*/ 276 w 330"/>
                <a:gd name="T45" fmla="*/ 36 h 142"/>
                <a:gd name="T46" fmla="*/ 278 w 330"/>
                <a:gd name="T47" fmla="*/ 64 h 142"/>
                <a:gd name="T48" fmla="*/ 302 w 330"/>
                <a:gd name="T49" fmla="*/ 65 h 142"/>
                <a:gd name="T50" fmla="*/ 306 w 330"/>
                <a:gd name="T51" fmla="*/ 84 h 142"/>
                <a:gd name="T52" fmla="*/ 330 w 330"/>
                <a:gd name="T53" fmla="*/ 86 h 142"/>
                <a:gd name="T54" fmla="*/ 329 w 330"/>
                <a:gd name="T55" fmla="*/ 110 h 142"/>
                <a:gd name="T56" fmla="*/ 320 w 330"/>
                <a:gd name="T57" fmla="*/ 124 h 142"/>
                <a:gd name="T58" fmla="*/ 236 w 330"/>
                <a:gd name="T59" fmla="*/ 126 h 142"/>
                <a:gd name="T60" fmla="*/ 230 w 330"/>
                <a:gd name="T61" fmla="*/ 142 h 142"/>
                <a:gd name="T62" fmla="*/ 28 w 330"/>
                <a:gd name="T63" fmla="*/ 140 h 14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30"/>
                <a:gd name="T97" fmla="*/ 0 h 142"/>
                <a:gd name="T98" fmla="*/ 330 w 330"/>
                <a:gd name="T99" fmla="*/ 142 h 14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30" h="142">
                  <a:moveTo>
                    <a:pt x="28" y="140"/>
                  </a:moveTo>
                  <a:lnTo>
                    <a:pt x="29" y="127"/>
                  </a:lnTo>
                  <a:lnTo>
                    <a:pt x="12" y="125"/>
                  </a:lnTo>
                  <a:lnTo>
                    <a:pt x="15" y="110"/>
                  </a:lnTo>
                  <a:lnTo>
                    <a:pt x="0" y="112"/>
                  </a:lnTo>
                  <a:lnTo>
                    <a:pt x="2" y="34"/>
                  </a:lnTo>
                  <a:lnTo>
                    <a:pt x="15" y="47"/>
                  </a:lnTo>
                  <a:lnTo>
                    <a:pt x="51" y="47"/>
                  </a:lnTo>
                  <a:lnTo>
                    <a:pt x="68" y="34"/>
                  </a:lnTo>
                  <a:lnTo>
                    <a:pt x="91" y="33"/>
                  </a:lnTo>
                  <a:lnTo>
                    <a:pt x="100" y="44"/>
                  </a:lnTo>
                  <a:lnTo>
                    <a:pt x="112" y="48"/>
                  </a:lnTo>
                  <a:lnTo>
                    <a:pt x="142" y="44"/>
                  </a:lnTo>
                  <a:lnTo>
                    <a:pt x="150" y="62"/>
                  </a:lnTo>
                  <a:lnTo>
                    <a:pt x="166" y="60"/>
                  </a:lnTo>
                  <a:lnTo>
                    <a:pt x="182" y="38"/>
                  </a:lnTo>
                  <a:lnTo>
                    <a:pt x="210" y="34"/>
                  </a:lnTo>
                  <a:lnTo>
                    <a:pt x="210" y="22"/>
                  </a:lnTo>
                  <a:lnTo>
                    <a:pt x="223" y="18"/>
                  </a:lnTo>
                  <a:lnTo>
                    <a:pt x="222" y="0"/>
                  </a:lnTo>
                  <a:lnTo>
                    <a:pt x="262" y="2"/>
                  </a:lnTo>
                  <a:lnTo>
                    <a:pt x="265" y="26"/>
                  </a:lnTo>
                  <a:lnTo>
                    <a:pt x="276" y="36"/>
                  </a:lnTo>
                  <a:lnTo>
                    <a:pt x="278" y="64"/>
                  </a:lnTo>
                  <a:lnTo>
                    <a:pt x="302" y="65"/>
                  </a:lnTo>
                  <a:lnTo>
                    <a:pt x="306" y="84"/>
                  </a:lnTo>
                  <a:lnTo>
                    <a:pt x="330" y="86"/>
                  </a:lnTo>
                  <a:lnTo>
                    <a:pt x="329" y="110"/>
                  </a:lnTo>
                  <a:lnTo>
                    <a:pt x="320" y="124"/>
                  </a:lnTo>
                  <a:lnTo>
                    <a:pt x="236" y="126"/>
                  </a:lnTo>
                  <a:lnTo>
                    <a:pt x="230" y="142"/>
                  </a:lnTo>
                  <a:lnTo>
                    <a:pt x="28" y="1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invGray">
            <a:xfrm>
              <a:off x="2861" y="2004"/>
              <a:ext cx="88" cy="208"/>
            </a:xfrm>
            <a:custGeom>
              <a:avLst/>
              <a:gdLst>
                <a:gd name="T0" fmla="*/ 94 w 136"/>
                <a:gd name="T1" fmla="*/ 296 h 296"/>
                <a:gd name="T2" fmla="*/ 56 w 136"/>
                <a:gd name="T3" fmla="*/ 296 h 296"/>
                <a:gd name="T4" fmla="*/ 58 w 136"/>
                <a:gd name="T5" fmla="*/ 276 h 296"/>
                <a:gd name="T6" fmla="*/ 42 w 136"/>
                <a:gd name="T7" fmla="*/ 268 h 296"/>
                <a:gd name="T8" fmla="*/ 42 w 136"/>
                <a:gd name="T9" fmla="*/ 220 h 296"/>
                <a:gd name="T10" fmla="*/ 26 w 136"/>
                <a:gd name="T11" fmla="*/ 212 h 296"/>
                <a:gd name="T12" fmla="*/ 34 w 136"/>
                <a:gd name="T13" fmla="*/ 154 h 296"/>
                <a:gd name="T14" fmla="*/ 16 w 136"/>
                <a:gd name="T15" fmla="*/ 152 h 296"/>
                <a:gd name="T16" fmla="*/ 18 w 136"/>
                <a:gd name="T17" fmla="*/ 124 h 296"/>
                <a:gd name="T18" fmla="*/ 0 w 136"/>
                <a:gd name="T19" fmla="*/ 104 h 296"/>
                <a:gd name="T20" fmla="*/ 5 w 136"/>
                <a:gd name="T21" fmla="*/ 71 h 296"/>
                <a:gd name="T22" fmla="*/ 19 w 136"/>
                <a:gd name="T23" fmla="*/ 47 h 296"/>
                <a:gd name="T24" fmla="*/ 31 w 136"/>
                <a:gd name="T25" fmla="*/ 37 h 296"/>
                <a:gd name="T26" fmla="*/ 48 w 136"/>
                <a:gd name="T27" fmla="*/ 20 h 296"/>
                <a:gd name="T28" fmla="*/ 68 w 136"/>
                <a:gd name="T29" fmla="*/ 0 h 296"/>
                <a:gd name="T30" fmla="*/ 92 w 136"/>
                <a:gd name="T31" fmla="*/ 23 h 296"/>
                <a:gd name="T32" fmla="*/ 108 w 136"/>
                <a:gd name="T33" fmla="*/ 38 h 296"/>
                <a:gd name="T34" fmla="*/ 118 w 136"/>
                <a:gd name="T35" fmla="*/ 50 h 296"/>
                <a:gd name="T36" fmla="*/ 136 w 136"/>
                <a:gd name="T37" fmla="*/ 60 h 296"/>
                <a:gd name="T38" fmla="*/ 134 w 136"/>
                <a:gd name="T39" fmla="*/ 82 h 296"/>
                <a:gd name="T40" fmla="*/ 124 w 136"/>
                <a:gd name="T41" fmla="*/ 92 h 296"/>
                <a:gd name="T42" fmla="*/ 122 w 136"/>
                <a:gd name="T43" fmla="*/ 120 h 296"/>
                <a:gd name="T44" fmla="*/ 136 w 136"/>
                <a:gd name="T45" fmla="*/ 128 h 296"/>
                <a:gd name="T46" fmla="*/ 136 w 136"/>
                <a:gd name="T47" fmla="*/ 148 h 296"/>
                <a:gd name="T48" fmla="*/ 122 w 136"/>
                <a:gd name="T49" fmla="*/ 154 h 296"/>
                <a:gd name="T50" fmla="*/ 122 w 136"/>
                <a:gd name="T51" fmla="*/ 180 h 296"/>
                <a:gd name="T52" fmla="*/ 110 w 136"/>
                <a:gd name="T53" fmla="*/ 182 h 296"/>
                <a:gd name="T54" fmla="*/ 108 w 136"/>
                <a:gd name="T55" fmla="*/ 202 h 296"/>
                <a:gd name="T56" fmla="*/ 94 w 136"/>
                <a:gd name="T57" fmla="*/ 206 h 296"/>
                <a:gd name="T58" fmla="*/ 98 w 136"/>
                <a:gd name="T59" fmla="*/ 254 h 296"/>
                <a:gd name="T60" fmla="*/ 114 w 136"/>
                <a:gd name="T61" fmla="*/ 262 h 296"/>
                <a:gd name="T62" fmla="*/ 110 w 136"/>
                <a:gd name="T63" fmla="*/ 280 h 296"/>
                <a:gd name="T64" fmla="*/ 94 w 136"/>
                <a:gd name="T65" fmla="*/ 296 h 2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296"/>
                <a:gd name="T101" fmla="*/ 136 w 136"/>
                <a:gd name="T102" fmla="*/ 296 h 2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296">
                  <a:moveTo>
                    <a:pt x="94" y="296"/>
                  </a:moveTo>
                  <a:lnTo>
                    <a:pt x="56" y="296"/>
                  </a:lnTo>
                  <a:lnTo>
                    <a:pt x="58" y="276"/>
                  </a:lnTo>
                  <a:lnTo>
                    <a:pt x="42" y="268"/>
                  </a:lnTo>
                  <a:lnTo>
                    <a:pt x="42" y="220"/>
                  </a:lnTo>
                  <a:lnTo>
                    <a:pt x="26" y="212"/>
                  </a:lnTo>
                  <a:lnTo>
                    <a:pt x="34" y="154"/>
                  </a:lnTo>
                  <a:lnTo>
                    <a:pt x="16" y="152"/>
                  </a:lnTo>
                  <a:lnTo>
                    <a:pt x="18" y="124"/>
                  </a:lnTo>
                  <a:lnTo>
                    <a:pt x="0" y="104"/>
                  </a:lnTo>
                  <a:lnTo>
                    <a:pt x="5" y="71"/>
                  </a:lnTo>
                  <a:lnTo>
                    <a:pt x="19" y="47"/>
                  </a:lnTo>
                  <a:lnTo>
                    <a:pt x="31" y="37"/>
                  </a:lnTo>
                  <a:lnTo>
                    <a:pt x="48" y="20"/>
                  </a:lnTo>
                  <a:lnTo>
                    <a:pt x="68" y="0"/>
                  </a:lnTo>
                  <a:lnTo>
                    <a:pt x="92" y="23"/>
                  </a:lnTo>
                  <a:lnTo>
                    <a:pt x="108" y="38"/>
                  </a:lnTo>
                  <a:lnTo>
                    <a:pt x="118" y="50"/>
                  </a:lnTo>
                  <a:lnTo>
                    <a:pt x="136" y="60"/>
                  </a:lnTo>
                  <a:lnTo>
                    <a:pt x="134" y="82"/>
                  </a:lnTo>
                  <a:lnTo>
                    <a:pt x="124" y="92"/>
                  </a:lnTo>
                  <a:lnTo>
                    <a:pt x="122" y="120"/>
                  </a:lnTo>
                  <a:lnTo>
                    <a:pt x="136" y="128"/>
                  </a:lnTo>
                  <a:lnTo>
                    <a:pt x="136" y="148"/>
                  </a:lnTo>
                  <a:lnTo>
                    <a:pt x="122" y="154"/>
                  </a:lnTo>
                  <a:lnTo>
                    <a:pt x="122" y="180"/>
                  </a:lnTo>
                  <a:lnTo>
                    <a:pt x="110" y="182"/>
                  </a:lnTo>
                  <a:lnTo>
                    <a:pt x="108" y="202"/>
                  </a:lnTo>
                  <a:lnTo>
                    <a:pt x="94" y="206"/>
                  </a:lnTo>
                  <a:lnTo>
                    <a:pt x="98" y="254"/>
                  </a:lnTo>
                  <a:lnTo>
                    <a:pt x="114" y="262"/>
                  </a:lnTo>
                  <a:lnTo>
                    <a:pt x="110" y="280"/>
                  </a:lnTo>
                  <a:lnTo>
                    <a:pt x="94" y="29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Freeform 23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invGray">
            <a:xfrm>
              <a:off x="1786" y="1506"/>
              <a:ext cx="526" cy="577"/>
            </a:xfrm>
            <a:custGeom>
              <a:avLst/>
              <a:gdLst>
                <a:gd name="T0" fmla="*/ 78 w 808"/>
                <a:gd name="T1" fmla="*/ 92 h 825"/>
                <a:gd name="T2" fmla="*/ 126 w 808"/>
                <a:gd name="T3" fmla="*/ 76 h 825"/>
                <a:gd name="T4" fmla="*/ 150 w 808"/>
                <a:gd name="T5" fmla="*/ 49 h 825"/>
                <a:gd name="T6" fmla="*/ 197 w 808"/>
                <a:gd name="T7" fmla="*/ 67 h 825"/>
                <a:gd name="T8" fmla="*/ 248 w 808"/>
                <a:gd name="T9" fmla="*/ 100 h 825"/>
                <a:gd name="T10" fmla="*/ 344 w 808"/>
                <a:gd name="T11" fmla="*/ 118 h 825"/>
                <a:gd name="T12" fmla="*/ 353 w 808"/>
                <a:gd name="T13" fmla="*/ 208 h 825"/>
                <a:gd name="T14" fmla="*/ 380 w 808"/>
                <a:gd name="T15" fmla="*/ 234 h 825"/>
                <a:gd name="T16" fmla="*/ 433 w 808"/>
                <a:gd name="T17" fmla="*/ 259 h 825"/>
                <a:gd name="T18" fmla="*/ 460 w 808"/>
                <a:gd name="T19" fmla="*/ 288 h 825"/>
                <a:gd name="T20" fmla="*/ 502 w 808"/>
                <a:gd name="T21" fmla="*/ 312 h 825"/>
                <a:gd name="T22" fmla="*/ 552 w 808"/>
                <a:gd name="T23" fmla="*/ 341 h 825"/>
                <a:gd name="T24" fmla="*/ 649 w 808"/>
                <a:gd name="T25" fmla="*/ 364 h 825"/>
                <a:gd name="T26" fmla="*/ 724 w 808"/>
                <a:gd name="T27" fmla="*/ 417 h 825"/>
                <a:gd name="T28" fmla="*/ 734 w 808"/>
                <a:gd name="T29" fmla="*/ 481 h 825"/>
                <a:gd name="T30" fmla="*/ 770 w 808"/>
                <a:gd name="T31" fmla="*/ 563 h 825"/>
                <a:gd name="T32" fmla="*/ 734 w 808"/>
                <a:gd name="T33" fmla="*/ 588 h 825"/>
                <a:gd name="T34" fmla="*/ 704 w 808"/>
                <a:gd name="T35" fmla="*/ 623 h 825"/>
                <a:gd name="T36" fmla="*/ 660 w 808"/>
                <a:gd name="T37" fmla="*/ 689 h 825"/>
                <a:gd name="T38" fmla="*/ 670 w 808"/>
                <a:gd name="T39" fmla="*/ 775 h 825"/>
                <a:gd name="T40" fmla="*/ 620 w 808"/>
                <a:gd name="T41" fmla="*/ 823 h 825"/>
                <a:gd name="T42" fmla="*/ 609 w 808"/>
                <a:gd name="T43" fmla="*/ 775 h 825"/>
                <a:gd name="T44" fmla="*/ 570 w 808"/>
                <a:gd name="T45" fmla="*/ 733 h 825"/>
                <a:gd name="T46" fmla="*/ 506 w 808"/>
                <a:gd name="T47" fmla="*/ 679 h 825"/>
                <a:gd name="T48" fmla="*/ 448 w 808"/>
                <a:gd name="T49" fmla="*/ 665 h 825"/>
                <a:gd name="T50" fmla="*/ 411 w 808"/>
                <a:gd name="T51" fmla="*/ 658 h 825"/>
                <a:gd name="T52" fmla="*/ 358 w 808"/>
                <a:gd name="T53" fmla="*/ 669 h 825"/>
                <a:gd name="T54" fmla="*/ 290 w 808"/>
                <a:gd name="T55" fmla="*/ 644 h 825"/>
                <a:gd name="T56" fmla="*/ 218 w 808"/>
                <a:gd name="T57" fmla="*/ 635 h 825"/>
                <a:gd name="T58" fmla="*/ 144 w 808"/>
                <a:gd name="T59" fmla="*/ 645 h 825"/>
                <a:gd name="T60" fmla="*/ 162 w 808"/>
                <a:gd name="T61" fmla="*/ 717 h 825"/>
                <a:gd name="T62" fmla="*/ 140 w 808"/>
                <a:gd name="T63" fmla="*/ 759 h 825"/>
                <a:gd name="T64" fmla="*/ 102 w 808"/>
                <a:gd name="T65" fmla="*/ 736 h 825"/>
                <a:gd name="T66" fmla="*/ 118 w 808"/>
                <a:gd name="T67" fmla="*/ 627 h 825"/>
                <a:gd name="T68" fmla="*/ 164 w 808"/>
                <a:gd name="T69" fmla="*/ 583 h 825"/>
                <a:gd name="T70" fmla="*/ 194 w 808"/>
                <a:gd name="T71" fmla="*/ 521 h 825"/>
                <a:gd name="T72" fmla="*/ 186 w 808"/>
                <a:gd name="T73" fmla="*/ 485 h 825"/>
                <a:gd name="T74" fmla="*/ 136 w 808"/>
                <a:gd name="T75" fmla="*/ 441 h 825"/>
                <a:gd name="T76" fmla="*/ 62 w 808"/>
                <a:gd name="T77" fmla="*/ 437 h 825"/>
                <a:gd name="T78" fmla="*/ 51 w 808"/>
                <a:gd name="T79" fmla="*/ 416 h 825"/>
                <a:gd name="T80" fmla="*/ 22 w 808"/>
                <a:gd name="T81" fmla="*/ 349 h 825"/>
                <a:gd name="T82" fmla="*/ 28 w 808"/>
                <a:gd name="T83" fmla="*/ 291 h 825"/>
                <a:gd name="T84" fmla="*/ 12 w 808"/>
                <a:gd name="T85" fmla="*/ 227 h 825"/>
                <a:gd name="T86" fmla="*/ 28 w 808"/>
                <a:gd name="T87" fmla="*/ 171 h 825"/>
                <a:gd name="T88" fmla="*/ 0 w 808"/>
                <a:gd name="T89" fmla="*/ 70 h 825"/>
                <a:gd name="T90" fmla="*/ 34 w 808"/>
                <a:gd name="T91" fmla="*/ 25 h 8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8"/>
                <a:gd name="T139" fmla="*/ 0 h 825"/>
                <a:gd name="T140" fmla="*/ 808 w 808"/>
                <a:gd name="T141" fmla="*/ 825 h 8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8" h="825">
                  <a:moveTo>
                    <a:pt x="59" y="0"/>
                  </a:moveTo>
                  <a:lnTo>
                    <a:pt x="75" y="10"/>
                  </a:lnTo>
                  <a:lnTo>
                    <a:pt x="78" y="92"/>
                  </a:lnTo>
                  <a:lnTo>
                    <a:pt x="98" y="94"/>
                  </a:lnTo>
                  <a:lnTo>
                    <a:pt x="105" y="77"/>
                  </a:lnTo>
                  <a:lnTo>
                    <a:pt x="126" y="76"/>
                  </a:lnTo>
                  <a:lnTo>
                    <a:pt x="128" y="52"/>
                  </a:lnTo>
                  <a:lnTo>
                    <a:pt x="140" y="37"/>
                  </a:lnTo>
                  <a:lnTo>
                    <a:pt x="150" y="49"/>
                  </a:lnTo>
                  <a:lnTo>
                    <a:pt x="162" y="37"/>
                  </a:lnTo>
                  <a:lnTo>
                    <a:pt x="197" y="37"/>
                  </a:lnTo>
                  <a:lnTo>
                    <a:pt x="197" y="67"/>
                  </a:lnTo>
                  <a:lnTo>
                    <a:pt x="182" y="80"/>
                  </a:lnTo>
                  <a:lnTo>
                    <a:pt x="183" y="104"/>
                  </a:lnTo>
                  <a:lnTo>
                    <a:pt x="248" y="100"/>
                  </a:lnTo>
                  <a:lnTo>
                    <a:pt x="251" y="121"/>
                  </a:lnTo>
                  <a:lnTo>
                    <a:pt x="302" y="121"/>
                  </a:lnTo>
                  <a:lnTo>
                    <a:pt x="344" y="118"/>
                  </a:lnTo>
                  <a:lnTo>
                    <a:pt x="328" y="145"/>
                  </a:lnTo>
                  <a:lnTo>
                    <a:pt x="325" y="207"/>
                  </a:lnTo>
                  <a:lnTo>
                    <a:pt x="353" y="208"/>
                  </a:lnTo>
                  <a:lnTo>
                    <a:pt x="355" y="222"/>
                  </a:lnTo>
                  <a:lnTo>
                    <a:pt x="379" y="223"/>
                  </a:lnTo>
                  <a:lnTo>
                    <a:pt x="380" y="234"/>
                  </a:lnTo>
                  <a:lnTo>
                    <a:pt x="407" y="234"/>
                  </a:lnTo>
                  <a:lnTo>
                    <a:pt x="407" y="250"/>
                  </a:lnTo>
                  <a:lnTo>
                    <a:pt x="433" y="259"/>
                  </a:lnTo>
                  <a:lnTo>
                    <a:pt x="436" y="274"/>
                  </a:lnTo>
                  <a:lnTo>
                    <a:pt x="457" y="273"/>
                  </a:lnTo>
                  <a:lnTo>
                    <a:pt x="460" y="288"/>
                  </a:lnTo>
                  <a:lnTo>
                    <a:pt x="474" y="299"/>
                  </a:lnTo>
                  <a:lnTo>
                    <a:pt x="494" y="297"/>
                  </a:lnTo>
                  <a:lnTo>
                    <a:pt x="502" y="312"/>
                  </a:lnTo>
                  <a:lnTo>
                    <a:pt x="514" y="327"/>
                  </a:lnTo>
                  <a:lnTo>
                    <a:pt x="548" y="328"/>
                  </a:lnTo>
                  <a:lnTo>
                    <a:pt x="552" y="341"/>
                  </a:lnTo>
                  <a:lnTo>
                    <a:pt x="590" y="343"/>
                  </a:lnTo>
                  <a:lnTo>
                    <a:pt x="608" y="367"/>
                  </a:lnTo>
                  <a:lnTo>
                    <a:pt x="649" y="364"/>
                  </a:lnTo>
                  <a:lnTo>
                    <a:pt x="664" y="379"/>
                  </a:lnTo>
                  <a:lnTo>
                    <a:pt x="719" y="382"/>
                  </a:lnTo>
                  <a:lnTo>
                    <a:pt x="724" y="417"/>
                  </a:lnTo>
                  <a:lnTo>
                    <a:pt x="770" y="457"/>
                  </a:lnTo>
                  <a:lnTo>
                    <a:pt x="773" y="480"/>
                  </a:lnTo>
                  <a:lnTo>
                    <a:pt x="734" y="481"/>
                  </a:lnTo>
                  <a:lnTo>
                    <a:pt x="734" y="549"/>
                  </a:lnTo>
                  <a:lnTo>
                    <a:pt x="762" y="549"/>
                  </a:lnTo>
                  <a:lnTo>
                    <a:pt x="770" y="563"/>
                  </a:lnTo>
                  <a:lnTo>
                    <a:pt x="804" y="567"/>
                  </a:lnTo>
                  <a:lnTo>
                    <a:pt x="808" y="587"/>
                  </a:lnTo>
                  <a:lnTo>
                    <a:pt x="734" y="588"/>
                  </a:lnTo>
                  <a:lnTo>
                    <a:pt x="736" y="613"/>
                  </a:lnTo>
                  <a:lnTo>
                    <a:pt x="716" y="611"/>
                  </a:lnTo>
                  <a:lnTo>
                    <a:pt x="704" y="623"/>
                  </a:lnTo>
                  <a:lnTo>
                    <a:pt x="686" y="627"/>
                  </a:lnTo>
                  <a:lnTo>
                    <a:pt x="658" y="659"/>
                  </a:lnTo>
                  <a:lnTo>
                    <a:pt x="660" y="689"/>
                  </a:lnTo>
                  <a:lnTo>
                    <a:pt x="693" y="727"/>
                  </a:lnTo>
                  <a:lnTo>
                    <a:pt x="670" y="748"/>
                  </a:lnTo>
                  <a:lnTo>
                    <a:pt x="670" y="775"/>
                  </a:lnTo>
                  <a:lnTo>
                    <a:pt x="660" y="799"/>
                  </a:lnTo>
                  <a:lnTo>
                    <a:pt x="650" y="825"/>
                  </a:lnTo>
                  <a:lnTo>
                    <a:pt x="620" y="823"/>
                  </a:lnTo>
                  <a:lnTo>
                    <a:pt x="594" y="815"/>
                  </a:lnTo>
                  <a:lnTo>
                    <a:pt x="597" y="796"/>
                  </a:lnTo>
                  <a:lnTo>
                    <a:pt x="609" y="775"/>
                  </a:lnTo>
                  <a:lnTo>
                    <a:pt x="608" y="759"/>
                  </a:lnTo>
                  <a:lnTo>
                    <a:pt x="597" y="737"/>
                  </a:lnTo>
                  <a:lnTo>
                    <a:pt x="570" y="733"/>
                  </a:lnTo>
                  <a:lnTo>
                    <a:pt x="554" y="705"/>
                  </a:lnTo>
                  <a:lnTo>
                    <a:pt x="534" y="709"/>
                  </a:lnTo>
                  <a:lnTo>
                    <a:pt x="506" y="679"/>
                  </a:lnTo>
                  <a:lnTo>
                    <a:pt x="482" y="655"/>
                  </a:lnTo>
                  <a:lnTo>
                    <a:pt x="472" y="665"/>
                  </a:lnTo>
                  <a:lnTo>
                    <a:pt x="448" y="665"/>
                  </a:lnTo>
                  <a:lnTo>
                    <a:pt x="440" y="683"/>
                  </a:lnTo>
                  <a:lnTo>
                    <a:pt x="412" y="681"/>
                  </a:lnTo>
                  <a:lnTo>
                    <a:pt x="411" y="658"/>
                  </a:lnTo>
                  <a:lnTo>
                    <a:pt x="398" y="645"/>
                  </a:lnTo>
                  <a:lnTo>
                    <a:pt x="389" y="671"/>
                  </a:lnTo>
                  <a:lnTo>
                    <a:pt x="358" y="669"/>
                  </a:lnTo>
                  <a:lnTo>
                    <a:pt x="340" y="639"/>
                  </a:lnTo>
                  <a:lnTo>
                    <a:pt x="300" y="635"/>
                  </a:lnTo>
                  <a:lnTo>
                    <a:pt x="290" y="644"/>
                  </a:lnTo>
                  <a:lnTo>
                    <a:pt x="276" y="653"/>
                  </a:lnTo>
                  <a:lnTo>
                    <a:pt x="234" y="659"/>
                  </a:lnTo>
                  <a:lnTo>
                    <a:pt x="218" y="635"/>
                  </a:lnTo>
                  <a:lnTo>
                    <a:pt x="188" y="645"/>
                  </a:lnTo>
                  <a:lnTo>
                    <a:pt x="182" y="611"/>
                  </a:lnTo>
                  <a:lnTo>
                    <a:pt x="144" y="645"/>
                  </a:lnTo>
                  <a:lnTo>
                    <a:pt x="146" y="675"/>
                  </a:lnTo>
                  <a:lnTo>
                    <a:pt x="162" y="693"/>
                  </a:lnTo>
                  <a:lnTo>
                    <a:pt x="162" y="717"/>
                  </a:lnTo>
                  <a:lnTo>
                    <a:pt x="182" y="727"/>
                  </a:lnTo>
                  <a:lnTo>
                    <a:pt x="174" y="759"/>
                  </a:lnTo>
                  <a:lnTo>
                    <a:pt x="140" y="759"/>
                  </a:lnTo>
                  <a:lnTo>
                    <a:pt x="125" y="757"/>
                  </a:lnTo>
                  <a:lnTo>
                    <a:pt x="116" y="740"/>
                  </a:lnTo>
                  <a:lnTo>
                    <a:pt x="102" y="736"/>
                  </a:lnTo>
                  <a:lnTo>
                    <a:pt x="102" y="661"/>
                  </a:lnTo>
                  <a:lnTo>
                    <a:pt x="118" y="653"/>
                  </a:lnTo>
                  <a:lnTo>
                    <a:pt x="118" y="627"/>
                  </a:lnTo>
                  <a:lnTo>
                    <a:pt x="131" y="615"/>
                  </a:lnTo>
                  <a:lnTo>
                    <a:pt x="154" y="601"/>
                  </a:lnTo>
                  <a:lnTo>
                    <a:pt x="164" y="583"/>
                  </a:lnTo>
                  <a:lnTo>
                    <a:pt x="186" y="559"/>
                  </a:lnTo>
                  <a:lnTo>
                    <a:pt x="198" y="549"/>
                  </a:lnTo>
                  <a:lnTo>
                    <a:pt x="194" y="521"/>
                  </a:lnTo>
                  <a:lnTo>
                    <a:pt x="212" y="523"/>
                  </a:lnTo>
                  <a:lnTo>
                    <a:pt x="210" y="495"/>
                  </a:lnTo>
                  <a:lnTo>
                    <a:pt x="186" y="485"/>
                  </a:lnTo>
                  <a:lnTo>
                    <a:pt x="180" y="459"/>
                  </a:lnTo>
                  <a:lnTo>
                    <a:pt x="176" y="443"/>
                  </a:lnTo>
                  <a:lnTo>
                    <a:pt x="136" y="441"/>
                  </a:lnTo>
                  <a:lnTo>
                    <a:pt x="104" y="437"/>
                  </a:lnTo>
                  <a:lnTo>
                    <a:pt x="88" y="425"/>
                  </a:lnTo>
                  <a:lnTo>
                    <a:pt x="62" y="437"/>
                  </a:lnTo>
                  <a:lnTo>
                    <a:pt x="42" y="447"/>
                  </a:lnTo>
                  <a:lnTo>
                    <a:pt x="40" y="433"/>
                  </a:lnTo>
                  <a:lnTo>
                    <a:pt x="51" y="416"/>
                  </a:lnTo>
                  <a:lnTo>
                    <a:pt x="50" y="377"/>
                  </a:lnTo>
                  <a:lnTo>
                    <a:pt x="26" y="365"/>
                  </a:lnTo>
                  <a:lnTo>
                    <a:pt x="22" y="349"/>
                  </a:lnTo>
                  <a:lnTo>
                    <a:pt x="16" y="335"/>
                  </a:lnTo>
                  <a:lnTo>
                    <a:pt x="4" y="315"/>
                  </a:lnTo>
                  <a:lnTo>
                    <a:pt x="28" y="291"/>
                  </a:lnTo>
                  <a:lnTo>
                    <a:pt x="28" y="259"/>
                  </a:lnTo>
                  <a:lnTo>
                    <a:pt x="14" y="257"/>
                  </a:lnTo>
                  <a:lnTo>
                    <a:pt x="12" y="227"/>
                  </a:lnTo>
                  <a:lnTo>
                    <a:pt x="42" y="209"/>
                  </a:lnTo>
                  <a:lnTo>
                    <a:pt x="42" y="183"/>
                  </a:lnTo>
                  <a:lnTo>
                    <a:pt x="28" y="171"/>
                  </a:lnTo>
                  <a:lnTo>
                    <a:pt x="22" y="143"/>
                  </a:lnTo>
                  <a:lnTo>
                    <a:pt x="2" y="127"/>
                  </a:lnTo>
                  <a:lnTo>
                    <a:pt x="0" y="70"/>
                  </a:lnTo>
                  <a:lnTo>
                    <a:pt x="16" y="61"/>
                  </a:lnTo>
                  <a:lnTo>
                    <a:pt x="16" y="41"/>
                  </a:lnTo>
                  <a:lnTo>
                    <a:pt x="34" y="25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64" name="Freeform 2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invGray">
            <a:xfrm>
              <a:off x="1545" y="1804"/>
              <a:ext cx="664" cy="491"/>
            </a:xfrm>
            <a:custGeom>
              <a:avLst/>
              <a:gdLst>
                <a:gd name="T0" fmla="*/ 70354428 w 1018"/>
                <a:gd name="T1" fmla="*/ 125833459 h 700"/>
                <a:gd name="T2" fmla="*/ 70354428 w 1018"/>
                <a:gd name="T3" fmla="*/ 125833459 h 700"/>
                <a:gd name="T4" fmla="*/ 70354428 w 1018"/>
                <a:gd name="T5" fmla="*/ 125833459 h 700"/>
                <a:gd name="T6" fmla="*/ 70354428 w 1018"/>
                <a:gd name="T7" fmla="*/ 125833459 h 700"/>
                <a:gd name="T8" fmla="*/ 70354428 w 1018"/>
                <a:gd name="T9" fmla="*/ 125833459 h 700"/>
                <a:gd name="T10" fmla="*/ 70354428 w 1018"/>
                <a:gd name="T11" fmla="*/ 125833459 h 700"/>
                <a:gd name="T12" fmla="*/ 70354428 w 1018"/>
                <a:gd name="T13" fmla="*/ 125833459 h 700"/>
                <a:gd name="T14" fmla="*/ 70354428 w 1018"/>
                <a:gd name="T15" fmla="*/ 125833459 h 700"/>
                <a:gd name="T16" fmla="*/ 70354428 w 1018"/>
                <a:gd name="T17" fmla="*/ 125833459 h 700"/>
                <a:gd name="T18" fmla="*/ 70354428 w 1018"/>
                <a:gd name="T19" fmla="*/ 125833459 h 700"/>
                <a:gd name="T20" fmla="*/ 70354428 w 1018"/>
                <a:gd name="T21" fmla="*/ 125833459 h 700"/>
                <a:gd name="T22" fmla="*/ 70354428 w 1018"/>
                <a:gd name="T23" fmla="*/ 125833459 h 700"/>
                <a:gd name="T24" fmla="*/ 70354428 w 1018"/>
                <a:gd name="T25" fmla="*/ 125833459 h 700"/>
                <a:gd name="T26" fmla="*/ 70354428 w 1018"/>
                <a:gd name="T27" fmla="*/ 125833459 h 700"/>
                <a:gd name="T28" fmla="*/ 70354428 w 1018"/>
                <a:gd name="T29" fmla="*/ 125833459 h 700"/>
                <a:gd name="T30" fmla="*/ 70354428 w 1018"/>
                <a:gd name="T31" fmla="*/ 125833459 h 700"/>
                <a:gd name="T32" fmla="*/ 70354428 w 1018"/>
                <a:gd name="T33" fmla="*/ 125833459 h 700"/>
                <a:gd name="T34" fmla="*/ 70354428 w 1018"/>
                <a:gd name="T35" fmla="*/ 125833459 h 700"/>
                <a:gd name="T36" fmla="*/ 70354428 w 1018"/>
                <a:gd name="T37" fmla="*/ 125833459 h 700"/>
                <a:gd name="T38" fmla="*/ 70354428 w 1018"/>
                <a:gd name="T39" fmla="*/ 125833459 h 700"/>
                <a:gd name="T40" fmla="*/ 70354428 w 1018"/>
                <a:gd name="T41" fmla="*/ 0 h 700"/>
                <a:gd name="T42" fmla="*/ 70354428 w 1018"/>
                <a:gd name="T43" fmla="*/ 125833459 h 700"/>
                <a:gd name="T44" fmla="*/ 70354428 w 1018"/>
                <a:gd name="T45" fmla="*/ 125833459 h 700"/>
                <a:gd name="T46" fmla="*/ 70354428 w 1018"/>
                <a:gd name="T47" fmla="*/ 125833459 h 700"/>
                <a:gd name="T48" fmla="*/ 70354428 w 1018"/>
                <a:gd name="T49" fmla="*/ 125833459 h 700"/>
                <a:gd name="T50" fmla="*/ 70354428 w 1018"/>
                <a:gd name="T51" fmla="*/ 125833459 h 700"/>
                <a:gd name="T52" fmla="*/ 70354428 w 1018"/>
                <a:gd name="T53" fmla="*/ 125833459 h 700"/>
                <a:gd name="T54" fmla="*/ 70354428 w 1018"/>
                <a:gd name="T55" fmla="*/ 125833459 h 700"/>
                <a:gd name="T56" fmla="*/ 70354428 w 1018"/>
                <a:gd name="T57" fmla="*/ 125833459 h 700"/>
                <a:gd name="T58" fmla="*/ 70354428 w 1018"/>
                <a:gd name="T59" fmla="*/ 125833459 h 700"/>
                <a:gd name="T60" fmla="*/ 70354428 w 1018"/>
                <a:gd name="T61" fmla="*/ 125833459 h 700"/>
                <a:gd name="T62" fmla="*/ 70354428 w 1018"/>
                <a:gd name="T63" fmla="*/ 125833459 h 700"/>
                <a:gd name="T64" fmla="*/ 70354428 w 1018"/>
                <a:gd name="T65" fmla="*/ 125833459 h 700"/>
                <a:gd name="T66" fmla="*/ 70354428 w 1018"/>
                <a:gd name="T67" fmla="*/ 125833459 h 700"/>
                <a:gd name="T68" fmla="*/ 70354428 w 1018"/>
                <a:gd name="T69" fmla="*/ 125833459 h 700"/>
                <a:gd name="T70" fmla="*/ 70354428 w 1018"/>
                <a:gd name="T71" fmla="*/ 125833459 h 700"/>
                <a:gd name="T72" fmla="*/ 70354428 w 1018"/>
                <a:gd name="T73" fmla="*/ 125833459 h 700"/>
                <a:gd name="T74" fmla="*/ 70354428 w 1018"/>
                <a:gd name="T75" fmla="*/ 125833459 h 700"/>
                <a:gd name="T76" fmla="*/ 70354428 w 1018"/>
                <a:gd name="T77" fmla="*/ 125833459 h 700"/>
                <a:gd name="T78" fmla="*/ 70354428 w 1018"/>
                <a:gd name="T79" fmla="*/ 125833459 h 700"/>
                <a:gd name="T80" fmla="*/ 70354428 w 1018"/>
                <a:gd name="T81" fmla="*/ 125833459 h 700"/>
                <a:gd name="T82" fmla="*/ 0 w 1018"/>
                <a:gd name="T83" fmla="*/ 125833459 h 700"/>
                <a:gd name="T84" fmla="*/ 70354428 w 1018"/>
                <a:gd name="T85" fmla="*/ 125833459 h 700"/>
                <a:gd name="T86" fmla="*/ 70354428 w 1018"/>
                <a:gd name="T87" fmla="*/ 125833459 h 700"/>
                <a:gd name="T88" fmla="*/ 70354428 w 1018"/>
                <a:gd name="T89" fmla="*/ 125833459 h 700"/>
                <a:gd name="T90" fmla="*/ 70354428 w 1018"/>
                <a:gd name="T91" fmla="*/ 125833459 h 700"/>
                <a:gd name="T92" fmla="*/ 70354428 w 1018"/>
                <a:gd name="T93" fmla="*/ 125833459 h 700"/>
                <a:gd name="T94" fmla="*/ 70354428 w 1018"/>
                <a:gd name="T95" fmla="*/ 125833459 h 700"/>
                <a:gd name="T96" fmla="*/ 70354428 w 1018"/>
                <a:gd name="T97" fmla="*/ 125833459 h 700"/>
                <a:gd name="T98" fmla="*/ 70354428 w 1018"/>
                <a:gd name="T99" fmla="*/ 125833459 h 700"/>
                <a:gd name="T100" fmla="*/ 70354428 w 1018"/>
                <a:gd name="T101" fmla="*/ 125833459 h 700"/>
                <a:gd name="T102" fmla="*/ 70354428 w 1018"/>
                <a:gd name="T103" fmla="*/ 125833459 h 700"/>
                <a:gd name="T104" fmla="*/ 70354428 w 1018"/>
                <a:gd name="T105" fmla="*/ 125833459 h 700"/>
                <a:gd name="T106" fmla="*/ 70354428 w 1018"/>
                <a:gd name="T107" fmla="*/ 125833459 h 700"/>
                <a:gd name="T108" fmla="*/ 70354428 w 1018"/>
                <a:gd name="T109" fmla="*/ 125833459 h 700"/>
                <a:gd name="T110" fmla="*/ 70354428 w 1018"/>
                <a:gd name="T111" fmla="*/ 125833459 h 700"/>
                <a:gd name="T112" fmla="*/ 70354428 w 1018"/>
                <a:gd name="T113" fmla="*/ 125833459 h 700"/>
                <a:gd name="T114" fmla="*/ 70354428 w 1018"/>
                <a:gd name="T115" fmla="*/ 125833459 h 700"/>
                <a:gd name="T116" fmla="*/ 70354428 w 1018"/>
                <a:gd name="T117" fmla="*/ 125833459 h 7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18"/>
                <a:gd name="T178" fmla="*/ 0 h 700"/>
                <a:gd name="T179" fmla="*/ 1018 w 1018"/>
                <a:gd name="T180" fmla="*/ 700 h 7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18" h="700">
                  <a:moveTo>
                    <a:pt x="882" y="498"/>
                  </a:moveTo>
                  <a:lnTo>
                    <a:pt x="903" y="479"/>
                  </a:lnTo>
                  <a:lnTo>
                    <a:pt x="902" y="449"/>
                  </a:lnTo>
                  <a:lnTo>
                    <a:pt x="864" y="450"/>
                  </a:lnTo>
                  <a:lnTo>
                    <a:pt x="854" y="432"/>
                  </a:lnTo>
                  <a:lnTo>
                    <a:pt x="848" y="414"/>
                  </a:lnTo>
                  <a:lnTo>
                    <a:pt x="902" y="406"/>
                  </a:lnTo>
                  <a:lnTo>
                    <a:pt x="905" y="423"/>
                  </a:lnTo>
                  <a:lnTo>
                    <a:pt x="951" y="426"/>
                  </a:lnTo>
                  <a:lnTo>
                    <a:pt x="969" y="399"/>
                  </a:lnTo>
                  <a:lnTo>
                    <a:pt x="1018" y="400"/>
                  </a:lnTo>
                  <a:lnTo>
                    <a:pt x="984" y="396"/>
                  </a:lnTo>
                  <a:lnTo>
                    <a:pt x="962" y="390"/>
                  </a:lnTo>
                  <a:lnTo>
                    <a:pt x="962" y="369"/>
                  </a:lnTo>
                  <a:lnTo>
                    <a:pt x="978" y="342"/>
                  </a:lnTo>
                  <a:lnTo>
                    <a:pt x="965" y="311"/>
                  </a:lnTo>
                  <a:lnTo>
                    <a:pt x="938" y="306"/>
                  </a:lnTo>
                  <a:lnTo>
                    <a:pt x="922" y="280"/>
                  </a:lnTo>
                  <a:lnTo>
                    <a:pt x="904" y="280"/>
                  </a:lnTo>
                  <a:lnTo>
                    <a:pt x="874" y="254"/>
                  </a:lnTo>
                  <a:lnTo>
                    <a:pt x="850" y="230"/>
                  </a:lnTo>
                  <a:lnTo>
                    <a:pt x="833" y="239"/>
                  </a:lnTo>
                  <a:lnTo>
                    <a:pt x="815" y="237"/>
                  </a:lnTo>
                  <a:lnTo>
                    <a:pt x="809" y="255"/>
                  </a:lnTo>
                  <a:lnTo>
                    <a:pt x="780" y="256"/>
                  </a:lnTo>
                  <a:lnTo>
                    <a:pt x="777" y="230"/>
                  </a:lnTo>
                  <a:lnTo>
                    <a:pt x="766" y="220"/>
                  </a:lnTo>
                  <a:lnTo>
                    <a:pt x="758" y="242"/>
                  </a:lnTo>
                  <a:lnTo>
                    <a:pt x="726" y="244"/>
                  </a:lnTo>
                  <a:lnTo>
                    <a:pt x="708" y="214"/>
                  </a:lnTo>
                  <a:lnTo>
                    <a:pt x="668" y="210"/>
                  </a:lnTo>
                  <a:lnTo>
                    <a:pt x="648" y="224"/>
                  </a:lnTo>
                  <a:lnTo>
                    <a:pt x="600" y="230"/>
                  </a:lnTo>
                  <a:lnTo>
                    <a:pt x="586" y="210"/>
                  </a:lnTo>
                  <a:lnTo>
                    <a:pt x="556" y="220"/>
                  </a:lnTo>
                  <a:lnTo>
                    <a:pt x="550" y="186"/>
                  </a:lnTo>
                  <a:lnTo>
                    <a:pt x="513" y="217"/>
                  </a:lnTo>
                  <a:lnTo>
                    <a:pt x="514" y="250"/>
                  </a:lnTo>
                  <a:lnTo>
                    <a:pt x="530" y="268"/>
                  </a:lnTo>
                  <a:lnTo>
                    <a:pt x="530" y="292"/>
                  </a:lnTo>
                  <a:lnTo>
                    <a:pt x="550" y="302"/>
                  </a:lnTo>
                  <a:lnTo>
                    <a:pt x="542" y="334"/>
                  </a:lnTo>
                  <a:lnTo>
                    <a:pt x="508" y="334"/>
                  </a:lnTo>
                  <a:lnTo>
                    <a:pt x="489" y="326"/>
                  </a:lnTo>
                  <a:lnTo>
                    <a:pt x="483" y="311"/>
                  </a:lnTo>
                  <a:lnTo>
                    <a:pt x="469" y="309"/>
                  </a:lnTo>
                  <a:lnTo>
                    <a:pt x="467" y="233"/>
                  </a:lnTo>
                  <a:lnTo>
                    <a:pt x="486" y="228"/>
                  </a:lnTo>
                  <a:lnTo>
                    <a:pt x="486" y="202"/>
                  </a:lnTo>
                  <a:lnTo>
                    <a:pt x="501" y="187"/>
                  </a:lnTo>
                  <a:lnTo>
                    <a:pt x="522" y="176"/>
                  </a:lnTo>
                  <a:lnTo>
                    <a:pt x="528" y="158"/>
                  </a:lnTo>
                  <a:lnTo>
                    <a:pt x="553" y="133"/>
                  </a:lnTo>
                  <a:lnTo>
                    <a:pt x="566" y="124"/>
                  </a:lnTo>
                  <a:lnTo>
                    <a:pt x="562" y="96"/>
                  </a:lnTo>
                  <a:lnTo>
                    <a:pt x="580" y="96"/>
                  </a:lnTo>
                  <a:lnTo>
                    <a:pt x="579" y="69"/>
                  </a:lnTo>
                  <a:lnTo>
                    <a:pt x="554" y="60"/>
                  </a:lnTo>
                  <a:lnTo>
                    <a:pt x="548" y="34"/>
                  </a:lnTo>
                  <a:lnTo>
                    <a:pt x="544" y="18"/>
                  </a:lnTo>
                  <a:lnTo>
                    <a:pt x="504" y="16"/>
                  </a:lnTo>
                  <a:lnTo>
                    <a:pt x="471" y="10"/>
                  </a:lnTo>
                  <a:lnTo>
                    <a:pt x="456" y="0"/>
                  </a:lnTo>
                  <a:lnTo>
                    <a:pt x="458" y="28"/>
                  </a:lnTo>
                  <a:lnTo>
                    <a:pt x="450" y="48"/>
                  </a:lnTo>
                  <a:lnTo>
                    <a:pt x="418" y="55"/>
                  </a:lnTo>
                  <a:lnTo>
                    <a:pt x="408" y="76"/>
                  </a:lnTo>
                  <a:lnTo>
                    <a:pt x="385" y="78"/>
                  </a:lnTo>
                  <a:lnTo>
                    <a:pt x="379" y="90"/>
                  </a:lnTo>
                  <a:lnTo>
                    <a:pt x="356" y="90"/>
                  </a:lnTo>
                  <a:lnTo>
                    <a:pt x="355" y="105"/>
                  </a:lnTo>
                  <a:lnTo>
                    <a:pt x="334" y="104"/>
                  </a:lnTo>
                  <a:lnTo>
                    <a:pt x="330" y="118"/>
                  </a:lnTo>
                  <a:lnTo>
                    <a:pt x="288" y="118"/>
                  </a:lnTo>
                  <a:lnTo>
                    <a:pt x="284" y="128"/>
                  </a:lnTo>
                  <a:lnTo>
                    <a:pt x="276" y="136"/>
                  </a:lnTo>
                  <a:lnTo>
                    <a:pt x="277" y="171"/>
                  </a:lnTo>
                  <a:lnTo>
                    <a:pt x="295" y="178"/>
                  </a:lnTo>
                  <a:lnTo>
                    <a:pt x="303" y="195"/>
                  </a:lnTo>
                  <a:lnTo>
                    <a:pt x="340" y="195"/>
                  </a:lnTo>
                  <a:lnTo>
                    <a:pt x="346" y="184"/>
                  </a:lnTo>
                  <a:lnTo>
                    <a:pt x="369" y="187"/>
                  </a:lnTo>
                  <a:lnTo>
                    <a:pt x="369" y="220"/>
                  </a:lnTo>
                  <a:lnTo>
                    <a:pt x="328" y="222"/>
                  </a:lnTo>
                  <a:lnTo>
                    <a:pt x="327" y="256"/>
                  </a:lnTo>
                  <a:lnTo>
                    <a:pt x="344" y="274"/>
                  </a:lnTo>
                  <a:lnTo>
                    <a:pt x="342" y="288"/>
                  </a:lnTo>
                  <a:lnTo>
                    <a:pt x="309" y="292"/>
                  </a:lnTo>
                  <a:lnTo>
                    <a:pt x="318" y="315"/>
                  </a:lnTo>
                  <a:lnTo>
                    <a:pt x="334" y="331"/>
                  </a:lnTo>
                  <a:lnTo>
                    <a:pt x="328" y="346"/>
                  </a:lnTo>
                  <a:lnTo>
                    <a:pt x="298" y="340"/>
                  </a:lnTo>
                  <a:lnTo>
                    <a:pt x="289" y="327"/>
                  </a:lnTo>
                  <a:lnTo>
                    <a:pt x="226" y="328"/>
                  </a:lnTo>
                  <a:lnTo>
                    <a:pt x="216" y="351"/>
                  </a:lnTo>
                  <a:lnTo>
                    <a:pt x="192" y="358"/>
                  </a:lnTo>
                  <a:lnTo>
                    <a:pt x="174" y="360"/>
                  </a:lnTo>
                  <a:lnTo>
                    <a:pt x="159" y="375"/>
                  </a:lnTo>
                  <a:lnTo>
                    <a:pt x="156" y="360"/>
                  </a:lnTo>
                  <a:lnTo>
                    <a:pt x="163" y="348"/>
                  </a:lnTo>
                  <a:lnTo>
                    <a:pt x="178" y="337"/>
                  </a:lnTo>
                  <a:lnTo>
                    <a:pt x="188" y="318"/>
                  </a:lnTo>
                  <a:lnTo>
                    <a:pt x="196" y="303"/>
                  </a:lnTo>
                  <a:lnTo>
                    <a:pt x="212" y="298"/>
                  </a:lnTo>
                  <a:lnTo>
                    <a:pt x="210" y="276"/>
                  </a:lnTo>
                  <a:lnTo>
                    <a:pt x="204" y="262"/>
                  </a:lnTo>
                  <a:lnTo>
                    <a:pt x="194" y="248"/>
                  </a:lnTo>
                  <a:lnTo>
                    <a:pt x="175" y="264"/>
                  </a:lnTo>
                  <a:lnTo>
                    <a:pt x="144" y="262"/>
                  </a:lnTo>
                  <a:lnTo>
                    <a:pt x="144" y="225"/>
                  </a:lnTo>
                  <a:lnTo>
                    <a:pt x="112" y="225"/>
                  </a:lnTo>
                  <a:lnTo>
                    <a:pt x="97" y="235"/>
                  </a:lnTo>
                  <a:lnTo>
                    <a:pt x="82" y="248"/>
                  </a:lnTo>
                  <a:lnTo>
                    <a:pt x="76" y="274"/>
                  </a:lnTo>
                  <a:lnTo>
                    <a:pt x="94" y="280"/>
                  </a:lnTo>
                  <a:lnTo>
                    <a:pt x="93" y="381"/>
                  </a:lnTo>
                  <a:lnTo>
                    <a:pt x="82" y="403"/>
                  </a:lnTo>
                  <a:lnTo>
                    <a:pt x="68" y="410"/>
                  </a:lnTo>
                  <a:lnTo>
                    <a:pt x="68" y="434"/>
                  </a:lnTo>
                  <a:lnTo>
                    <a:pt x="54" y="434"/>
                  </a:lnTo>
                  <a:lnTo>
                    <a:pt x="50" y="462"/>
                  </a:lnTo>
                  <a:lnTo>
                    <a:pt x="26" y="462"/>
                  </a:lnTo>
                  <a:lnTo>
                    <a:pt x="27" y="514"/>
                  </a:lnTo>
                  <a:lnTo>
                    <a:pt x="14" y="518"/>
                  </a:lnTo>
                  <a:lnTo>
                    <a:pt x="14" y="566"/>
                  </a:lnTo>
                  <a:lnTo>
                    <a:pt x="0" y="572"/>
                  </a:lnTo>
                  <a:lnTo>
                    <a:pt x="2" y="592"/>
                  </a:lnTo>
                  <a:lnTo>
                    <a:pt x="40" y="590"/>
                  </a:lnTo>
                  <a:lnTo>
                    <a:pt x="54" y="604"/>
                  </a:lnTo>
                  <a:lnTo>
                    <a:pt x="70" y="614"/>
                  </a:lnTo>
                  <a:lnTo>
                    <a:pt x="78" y="632"/>
                  </a:lnTo>
                  <a:lnTo>
                    <a:pt x="104" y="638"/>
                  </a:lnTo>
                  <a:lnTo>
                    <a:pt x="114" y="648"/>
                  </a:lnTo>
                  <a:lnTo>
                    <a:pt x="122" y="660"/>
                  </a:lnTo>
                  <a:lnTo>
                    <a:pt x="198" y="662"/>
                  </a:lnTo>
                  <a:lnTo>
                    <a:pt x="200" y="688"/>
                  </a:lnTo>
                  <a:lnTo>
                    <a:pt x="250" y="686"/>
                  </a:lnTo>
                  <a:lnTo>
                    <a:pt x="256" y="700"/>
                  </a:lnTo>
                  <a:lnTo>
                    <a:pt x="268" y="684"/>
                  </a:lnTo>
                  <a:lnTo>
                    <a:pt x="274" y="664"/>
                  </a:lnTo>
                  <a:lnTo>
                    <a:pt x="290" y="652"/>
                  </a:lnTo>
                  <a:lnTo>
                    <a:pt x="301" y="631"/>
                  </a:lnTo>
                  <a:lnTo>
                    <a:pt x="324" y="633"/>
                  </a:lnTo>
                  <a:lnTo>
                    <a:pt x="340" y="618"/>
                  </a:lnTo>
                  <a:lnTo>
                    <a:pt x="368" y="618"/>
                  </a:lnTo>
                  <a:lnTo>
                    <a:pt x="378" y="640"/>
                  </a:lnTo>
                  <a:lnTo>
                    <a:pt x="394" y="650"/>
                  </a:lnTo>
                  <a:lnTo>
                    <a:pt x="396" y="674"/>
                  </a:lnTo>
                  <a:lnTo>
                    <a:pt x="442" y="672"/>
                  </a:lnTo>
                  <a:lnTo>
                    <a:pt x="448" y="656"/>
                  </a:lnTo>
                  <a:lnTo>
                    <a:pt x="466" y="646"/>
                  </a:lnTo>
                  <a:lnTo>
                    <a:pt x="478" y="656"/>
                  </a:lnTo>
                  <a:lnTo>
                    <a:pt x="492" y="674"/>
                  </a:lnTo>
                  <a:lnTo>
                    <a:pt x="524" y="676"/>
                  </a:lnTo>
                  <a:lnTo>
                    <a:pt x="542" y="658"/>
                  </a:lnTo>
                  <a:lnTo>
                    <a:pt x="558" y="646"/>
                  </a:lnTo>
                  <a:lnTo>
                    <a:pt x="590" y="648"/>
                  </a:lnTo>
                  <a:lnTo>
                    <a:pt x="598" y="660"/>
                  </a:lnTo>
                  <a:lnTo>
                    <a:pt x="648" y="660"/>
                  </a:lnTo>
                  <a:lnTo>
                    <a:pt x="682" y="660"/>
                  </a:lnTo>
                  <a:lnTo>
                    <a:pt x="693" y="674"/>
                  </a:lnTo>
                  <a:lnTo>
                    <a:pt x="705" y="677"/>
                  </a:lnTo>
                  <a:lnTo>
                    <a:pt x="713" y="675"/>
                  </a:lnTo>
                  <a:lnTo>
                    <a:pt x="717" y="669"/>
                  </a:lnTo>
                  <a:lnTo>
                    <a:pt x="732" y="656"/>
                  </a:lnTo>
                  <a:lnTo>
                    <a:pt x="731" y="636"/>
                  </a:lnTo>
                  <a:lnTo>
                    <a:pt x="744" y="624"/>
                  </a:lnTo>
                  <a:lnTo>
                    <a:pt x="762" y="612"/>
                  </a:lnTo>
                  <a:lnTo>
                    <a:pt x="767" y="597"/>
                  </a:lnTo>
                  <a:lnTo>
                    <a:pt x="788" y="593"/>
                  </a:lnTo>
                  <a:lnTo>
                    <a:pt x="786" y="579"/>
                  </a:lnTo>
                  <a:lnTo>
                    <a:pt x="815" y="582"/>
                  </a:lnTo>
                  <a:lnTo>
                    <a:pt x="815" y="566"/>
                  </a:lnTo>
                  <a:lnTo>
                    <a:pt x="835" y="567"/>
                  </a:lnTo>
                  <a:lnTo>
                    <a:pt x="849" y="546"/>
                  </a:lnTo>
                  <a:lnTo>
                    <a:pt x="870" y="530"/>
                  </a:lnTo>
                  <a:lnTo>
                    <a:pt x="891" y="515"/>
                  </a:lnTo>
                  <a:lnTo>
                    <a:pt x="882" y="49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invGray">
            <a:xfrm>
              <a:off x="1548" y="3024"/>
              <a:ext cx="188" cy="436"/>
            </a:xfrm>
            <a:custGeom>
              <a:avLst/>
              <a:gdLst>
                <a:gd name="T0" fmla="*/ 0 w 286"/>
                <a:gd name="T1" fmla="*/ 0 h 621"/>
                <a:gd name="T2" fmla="*/ 18 w 286"/>
                <a:gd name="T3" fmla="*/ 6 h 621"/>
                <a:gd name="T4" fmla="*/ 30 w 286"/>
                <a:gd name="T5" fmla="*/ 6 h 621"/>
                <a:gd name="T6" fmla="*/ 33 w 286"/>
                <a:gd name="T7" fmla="*/ 22 h 621"/>
                <a:gd name="T8" fmla="*/ 56 w 286"/>
                <a:gd name="T9" fmla="*/ 20 h 621"/>
                <a:gd name="T10" fmla="*/ 62 w 286"/>
                <a:gd name="T11" fmla="*/ 32 h 621"/>
                <a:gd name="T12" fmla="*/ 74 w 286"/>
                <a:gd name="T13" fmla="*/ 46 h 621"/>
                <a:gd name="T14" fmla="*/ 90 w 286"/>
                <a:gd name="T15" fmla="*/ 48 h 621"/>
                <a:gd name="T16" fmla="*/ 82 w 286"/>
                <a:gd name="T17" fmla="*/ 66 h 621"/>
                <a:gd name="T18" fmla="*/ 96 w 286"/>
                <a:gd name="T19" fmla="*/ 76 h 621"/>
                <a:gd name="T20" fmla="*/ 98 w 286"/>
                <a:gd name="T21" fmla="*/ 104 h 621"/>
                <a:gd name="T22" fmla="*/ 141 w 286"/>
                <a:gd name="T23" fmla="*/ 95 h 621"/>
                <a:gd name="T24" fmla="*/ 152 w 286"/>
                <a:gd name="T25" fmla="*/ 119 h 621"/>
                <a:gd name="T26" fmla="*/ 170 w 286"/>
                <a:gd name="T27" fmla="*/ 122 h 621"/>
                <a:gd name="T28" fmla="*/ 166 w 286"/>
                <a:gd name="T29" fmla="*/ 140 h 621"/>
                <a:gd name="T30" fmla="*/ 174 w 286"/>
                <a:gd name="T31" fmla="*/ 152 h 621"/>
                <a:gd name="T32" fmla="*/ 190 w 286"/>
                <a:gd name="T33" fmla="*/ 169 h 621"/>
                <a:gd name="T34" fmla="*/ 189 w 286"/>
                <a:gd name="T35" fmla="*/ 205 h 621"/>
                <a:gd name="T36" fmla="*/ 201 w 286"/>
                <a:gd name="T37" fmla="*/ 211 h 621"/>
                <a:gd name="T38" fmla="*/ 202 w 286"/>
                <a:gd name="T39" fmla="*/ 228 h 621"/>
                <a:gd name="T40" fmla="*/ 220 w 286"/>
                <a:gd name="T41" fmla="*/ 238 h 621"/>
                <a:gd name="T42" fmla="*/ 216 w 286"/>
                <a:gd name="T43" fmla="*/ 268 h 621"/>
                <a:gd name="T44" fmla="*/ 230 w 286"/>
                <a:gd name="T45" fmla="*/ 278 h 621"/>
                <a:gd name="T46" fmla="*/ 233 w 286"/>
                <a:gd name="T47" fmla="*/ 320 h 621"/>
                <a:gd name="T48" fmla="*/ 242 w 286"/>
                <a:gd name="T49" fmla="*/ 330 h 621"/>
                <a:gd name="T50" fmla="*/ 282 w 286"/>
                <a:gd name="T51" fmla="*/ 334 h 621"/>
                <a:gd name="T52" fmla="*/ 281 w 286"/>
                <a:gd name="T53" fmla="*/ 365 h 621"/>
                <a:gd name="T54" fmla="*/ 266 w 286"/>
                <a:gd name="T55" fmla="*/ 378 h 621"/>
                <a:gd name="T56" fmla="*/ 268 w 286"/>
                <a:gd name="T57" fmla="*/ 412 h 621"/>
                <a:gd name="T58" fmla="*/ 286 w 286"/>
                <a:gd name="T59" fmla="*/ 422 h 621"/>
                <a:gd name="T60" fmla="*/ 282 w 286"/>
                <a:gd name="T61" fmla="*/ 472 h 621"/>
                <a:gd name="T62" fmla="*/ 266 w 286"/>
                <a:gd name="T63" fmla="*/ 474 h 621"/>
                <a:gd name="T64" fmla="*/ 265 w 286"/>
                <a:gd name="T65" fmla="*/ 582 h 621"/>
                <a:gd name="T66" fmla="*/ 253 w 286"/>
                <a:gd name="T67" fmla="*/ 594 h 621"/>
                <a:gd name="T68" fmla="*/ 250 w 286"/>
                <a:gd name="T69" fmla="*/ 621 h 621"/>
                <a:gd name="T70" fmla="*/ 230 w 286"/>
                <a:gd name="T71" fmla="*/ 601 h 621"/>
                <a:gd name="T72" fmla="*/ 224 w 286"/>
                <a:gd name="T73" fmla="*/ 576 h 621"/>
                <a:gd name="T74" fmla="*/ 198 w 286"/>
                <a:gd name="T75" fmla="*/ 556 h 621"/>
                <a:gd name="T76" fmla="*/ 192 w 286"/>
                <a:gd name="T77" fmla="*/ 534 h 621"/>
                <a:gd name="T78" fmla="*/ 186 w 286"/>
                <a:gd name="T79" fmla="*/ 518 h 621"/>
                <a:gd name="T80" fmla="*/ 176 w 286"/>
                <a:gd name="T81" fmla="*/ 500 h 621"/>
                <a:gd name="T82" fmla="*/ 160 w 286"/>
                <a:gd name="T83" fmla="*/ 490 h 621"/>
                <a:gd name="T84" fmla="*/ 146 w 286"/>
                <a:gd name="T85" fmla="*/ 470 h 621"/>
                <a:gd name="T86" fmla="*/ 150 w 286"/>
                <a:gd name="T87" fmla="*/ 402 h 621"/>
                <a:gd name="T88" fmla="*/ 132 w 286"/>
                <a:gd name="T89" fmla="*/ 396 h 621"/>
                <a:gd name="T90" fmla="*/ 136 w 286"/>
                <a:gd name="T91" fmla="*/ 354 h 621"/>
                <a:gd name="T92" fmla="*/ 120 w 286"/>
                <a:gd name="T93" fmla="*/ 348 h 621"/>
                <a:gd name="T94" fmla="*/ 124 w 286"/>
                <a:gd name="T95" fmla="*/ 278 h 621"/>
                <a:gd name="T96" fmla="*/ 108 w 286"/>
                <a:gd name="T97" fmla="*/ 266 h 621"/>
                <a:gd name="T98" fmla="*/ 110 w 286"/>
                <a:gd name="T99" fmla="*/ 252 h 621"/>
                <a:gd name="T100" fmla="*/ 94 w 286"/>
                <a:gd name="T101" fmla="*/ 242 h 621"/>
                <a:gd name="T102" fmla="*/ 94 w 286"/>
                <a:gd name="T103" fmla="*/ 206 h 621"/>
                <a:gd name="T104" fmla="*/ 80 w 286"/>
                <a:gd name="T105" fmla="*/ 204 h 621"/>
                <a:gd name="T106" fmla="*/ 78 w 286"/>
                <a:gd name="T107" fmla="*/ 176 h 621"/>
                <a:gd name="T108" fmla="*/ 54 w 286"/>
                <a:gd name="T109" fmla="*/ 160 h 621"/>
                <a:gd name="T110" fmla="*/ 58 w 286"/>
                <a:gd name="T111" fmla="*/ 134 h 621"/>
                <a:gd name="T112" fmla="*/ 44 w 286"/>
                <a:gd name="T113" fmla="*/ 122 h 621"/>
                <a:gd name="T114" fmla="*/ 44 w 286"/>
                <a:gd name="T115" fmla="*/ 100 h 621"/>
                <a:gd name="T116" fmla="*/ 28 w 286"/>
                <a:gd name="T117" fmla="*/ 90 h 621"/>
                <a:gd name="T118" fmla="*/ 30 w 286"/>
                <a:gd name="T119" fmla="*/ 72 h 621"/>
                <a:gd name="T120" fmla="*/ 8 w 286"/>
                <a:gd name="T121" fmla="*/ 60 h 621"/>
                <a:gd name="T122" fmla="*/ 4 w 286"/>
                <a:gd name="T123" fmla="*/ 32 h 621"/>
                <a:gd name="T124" fmla="*/ 0 w 286"/>
                <a:gd name="T125" fmla="*/ 0 h 6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6"/>
                <a:gd name="T190" fmla="*/ 0 h 621"/>
                <a:gd name="T191" fmla="*/ 286 w 286"/>
                <a:gd name="T192" fmla="*/ 621 h 6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6" h="621">
                  <a:moveTo>
                    <a:pt x="0" y="0"/>
                  </a:moveTo>
                  <a:lnTo>
                    <a:pt x="18" y="6"/>
                  </a:lnTo>
                  <a:lnTo>
                    <a:pt x="30" y="6"/>
                  </a:lnTo>
                  <a:lnTo>
                    <a:pt x="33" y="22"/>
                  </a:lnTo>
                  <a:lnTo>
                    <a:pt x="56" y="20"/>
                  </a:lnTo>
                  <a:lnTo>
                    <a:pt x="62" y="32"/>
                  </a:lnTo>
                  <a:lnTo>
                    <a:pt x="74" y="46"/>
                  </a:lnTo>
                  <a:lnTo>
                    <a:pt x="90" y="48"/>
                  </a:lnTo>
                  <a:lnTo>
                    <a:pt x="82" y="66"/>
                  </a:lnTo>
                  <a:lnTo>
                    <a:pt x="96" y="76"/>
                  </a:lnTo>
                  <a:lnTo>
                    <a:pt x="98" y="104"/>
                  </a:lnTo>
                  <a:lnTo>
                    <a:pt x="141" y="95"/>
                  </a:lnTo>
                  <a:lnTo>
                    <a:pt x="152" y="119"/>
                  </a:lnTo>
                  <a:lnTo>
                    <a:pt x="170" y="122"/>
                  </a:lnTo>
                  <a:lnTo>
                    <a:pt x="166" y="140"/>
                  </a:lnTo>
                  <a:lnTo>
                    <a:pt x="174" y="152"/>
                  </a:lnTo>
                  <a:lnTo>
                    <a:pt x="190" y="169"/>
                  </a:lnTo>
                  <a:lnTo>
                    <a:pt x="189" y="205"/>
                  </a:lnTo>
                  <a:lnTo>
                    <a:pt x="201" y="211"/>
                  </a:lnTo>
                  <a:lnTo>
                    <a:pt x="202" y="228"/>
                  </a:lnTo>
                  <a:lnTo>
                    <a:pt x="220" y="238"/>
                  </a:lnTo>
                  <a:lnTo>
                    <a:pt x="216" y="268"/>
                  </a:lnTo>
                  <a:lnTo>
                    <a:pt x="230" y="278"/>
                  </a:lnTo>
                  <a:lnTo>
                    <a:pt x="233" y="320"/>
                  </a:lnTo>
                  <a:lnTo>
                    <a:pt x="242" y="330"/>
                  </a:lnTo>
                  <a:lnTo>
                    <a:pt x="282" y="334"/>
                  </a:lnTo>
                  <a:lnTo>
                    <a:pt x="281" y="365"/>
                  </a:lnTo>
                  <a:lnTo>
                    <a:pt x="266" y="378"/>
                  </a:lnTo>
                  <a:lnTo>
                    <a:pt x="268" y="412"/>
                  </a:lnTo>
                  <a:lnTo>
                    <a:pt x="286" y="422"/>
                  </a:lnTo>
                  <a:lnTo>
                    <a:pt x="282" y="472"/>
                  </a:lnTo>
                  <a:lnTo>
                    <a:pt x="266" y="474"/>
                  </a:lnTo>
                  <a:lnTo>
                    <a:pt x="265" y="582"/>
                  </a:lnTo>
                  <a:lnTo>
                    <a:pt x="253" y="594"/>
                  </a:lnTo>
                  <a:lnTo>
                    <a:pt x="250" y="621"/>
                  </a:lnTo>
                  <a:lnTo>
                    <a:pt x="230" y="601"/>
                  </a:lnTo>
                  <a:lnTo>
                    <a:pt x="224" y="576"/>
                  </a:lnTo>
                  <a:lnTo>
                    <a:pt x="198" y="556"/>
                  </a:lnTo>
                  <a:lnTo>
                    <a:pt x="192" y="534"/>
                  </a:lnTo>
                  <a:lnTo>
                    <a:pt x="186" y="518"/>
                  </a:lnTo>
                  <a:lnTo>
                    <a:pt x="176" y="500"/>
                  </a:lnTo>
                  <a:lnTo>
                    <a:pt x="160" y="490"/>
                  </a:lnTo>
                  <a:lnTo>
                    <a:pt x="146" y="470"/>
                  </a:lnTo>
                  <a:lnTo>
                    <a:pt x="150" y="402"/>
                  </a:lnTo>
                  <a:lnTo>
                    <a:pt x="132" y="396"/>
                  </a:lnTo>
                  <a:lnTo>
                    <a:pt x="136" y="354"/>
                  </a:lnTo>
                  <a:lnTo>
                    <a:pt x="120" y="348"/>
                  </a:lnTo>
                  <a:lnTo>
                    <a:pt x="124" y="278"/>
                  </a:lnTo>
                  <a:lnTo>
                    <a:pt x="108" y="266"/>
                  </a:lnTo>
                  <a:lnTo>
                    <a:pt x="110" y="252"/>
                  </a:lnTo>
                  <a:lnTo>
                    <a:pt x="94" y="242"/>
                  </a:lnTo>
                  <a:lnTo>
                    <a:pt x="94" y="206"/>
                  </a:lnTo>
                  <a:lnTo>
                    <a:pt x="80" y="204"/>
                  </a:lnTo>
                  <a:lnTo>
                    <a:pt x="78" y="176"/>
                  </a:lnTo>
                  <a:lnTo>
                    <a:pt x="54" y="160"/>
                  </a:lnTo>
                  <a:lnTo>
                    <a:pt x="58" y="134"/>
                  </a:lnTo>
                  <a:lnTo>
                    <a:pt x="44" y="122"/>
                  </a:lnTo>
                  <a:lnTo>
                    <a:pt x="44" y="100"/>
                  </a:lnTo>
                  <a:lnTo>
                    <a:pt x="28" y="90"/>
                  </a:lnTo>
                  <a:lnTo>
                    <a:pt x="30" y="72"/>
                  </a:lnTo>
                  <a:lnTo>
                    <a:pt x="8" y="60"/>
                  </a:lnTo>
                  <a:lnTo>
                    <a:pt x="4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invGray">
            <a:xfrm>
              <a:off x="1128" y="1962"/>
              <a:ext cx="435" cy="371"/>
            </a:xfrm>
            <a:custGeom>
              <a:avLst/>
              <a:gdLst>
                <a:gd name="T0" fmla="*/ 44 w 666"/>
                <a:gd name="T1" fmla="*/ 68 h 530"/>
                <a:gd name="T2" fmla="*/ 62 w 666"/>
                <a:gd name="T3" fmla="*/ 38 h 530"/>
                <a:gd name="T4" fmla="*/ 108 w 666"/>
                <a:gd name="T5" fmla="*/ 28 h 530"/>
                <a:gd name="T6" fmla="*/ 178 w 666"/>
                <a:gd name="T7" fmla="*/ 42 h 530"/>
                <a:gd name="T8" fmla="*/ 196 w 666"/>
                <a:gd name="T9" fmla="*/ 42 h 530"/>
                <a:gd name="T10" fmla="*/ 280 w 666"/>
                <a:gd name="T11" fmla="*/ 32 h 530"/>
                <a:gd name="T12" fmla="*/ 308 w 666"/>
                <a:gd name="T13" fmla="*/ 42 h 530"/>
                <a:gd name="T14" fmla="*/ 339 w 666"/>
                <a:gd name="T15" fmla="*/ 0 h 530"/>
                <a:gd name="T16" fmla="*/ 382 w 666"/>
                <a:gd name="T17" fmla="*/ 16 h 530"/>
                <a:gd name="T18" fmla="*/ 406 w 666"/>
                <a:gd name="T19" fmla="*/ 34 h 530"/>
                <a:gd name="T20" fmla="*/ 428 w 666"/>
                <a:gd name="T21" fmla="*/ 54 h 530"/>
                <a:gd name="T22" fmla="*/ 462 w 666"/>
                <a:gd name="T23" fmla="*/ 72 h 530"/>
                <a:gd name="T24" fmla="*/ 512 w 666"/>
                <a:gd name="T25" fmla="*/ 84 h 530"/>
                <a:gd name="T26" fmla="*/ 532 w 666"/>
                <a:gd name="T27" fmla="*/ 60 h 530"/>
                <a:gd name="T28" fmla="*/ 558 w 666"/>
                <a:gd name="T29" fmla="*/ 88 h 530"/>
                <a:gd name="T30" fmla="*/ 556 w 666"/>
                <a:gd name="T31" fmla="*/ 108 h 530"/>
                <a:gd name="T32" fmla="*/ 572 w 666"/>
                <a:gd name="T33" fmla="*/ 150 h 530"/>
                <a:gd name="T34" fmla="*/ 590 w 666"/>
                <a:gd name="T35" fmla="*/ 174 h 530"/>
                <a:gd name="T36" fmla="*/ 628 w 666"/>
                <a:gd name="T37" fmla="*/ 192 h 530"/>
                <a:gd name="T38" fmla="*/ 649 w 666"/>
                <a:gd name="T39" fmla="*/ 219 h 530"/>
                <a:gd name="T40" fmla="*/ 664 w 666"/>
                <a:gd name="T41" fmla="*/ 244 h 530"/>
                <a:gd name="T42" fmla="*/ 654 w 666"/>
                <a:gd name="T43" fmla="*/ 291 h 530"/>
                <a:gd name="T44" fmla="*/ 640 w 666"/>
                <a:gd name="T45" fmla="*/ 347 h 530"/>
                <a:gd name="T46" fmla="*/ 628 w 666"/>
                <a:gd name="T47" fmla="*/ 388 h 530"/>
                <a:gd name="T48" fmla="*/ 610 w 666"/>
                <a:gd name="T49" fmla="*/ 414 h 530"/>
                <a:gd name="T50" fmla="*/ 584 w 666"/>
                <a:gd name="T51" fmla="*/ 444 h 530"/>
                <a:gd name="T52" fmla="*/ 570 w 666"/>
                <a:gd name="T53" fmla="*/ 472 h 530"/>
                <a:gd name="T54" fmla="*/ 556 w 666"/>
                <a:gd name="T55" fmla="*/ 502 h 530"/>
                <a:gd name="T56" fmla="*/ 549 w 666"/>
                <a:gd name="T57" fmla="*/ 530 h 530"/>
                <a:gd name="T58" fmla="*/ 516 w 666"/>
                <a:gd name="T59" fmla="*/ 515 h 530"/>
                <a:gd name="T60" fmla="*/ 480 w 666"/>
                <a:gd name="T61" fmla="*/ 506 h 530"/>
                <a:gd name="T62" fmla="*/ 468 w 666"/>
                <a:gd name="T63" fmla="*/ 470 h 530"/>
                <a:gd name="T64" fmla="*/ 452 w 666"/>
                <a:gd name="T65" fmla="*/ 416 h 530"/>
                <a:gd name="T66" fmla="*/ 466 w 666"/>
                <a:gd name="T67" fmla="*/ 370 h 530"/>
                <a:gd name="T68" fmla="*/ 452 w 666"/>
                <a:gd name="T69" fmla="*/ 348 h 530"/>
                <a:gd name="T70" fmla="*/ 440 w 666"/>
                <a:gd name="T71" fmla="*/ 300 h 530"/>
                <a:gd name="T72" fmla="*/ 408 w 666"/>
                <a:gd name="T73" fmla="*/ 322 h 530"/>
                <a:gd name="T74" fmla="*/ 402 w 666"/>
                <a:gd name="T75" fmla="*/ 350 h 530"/>
                <a:gd name="T76" fmla="*/ 416 w 666"/>
                <a:gd name="T77" fmla="*/ 384 h 530"/>
                <a:gd name="T78" fmla="*/ 426 w 666"/>
                <a:gd name="T79" fmla="*/ 412 h 530"/>
                <a:gd name="T80" fmla="*/ 412 w 666"/>
                <a:gd name="T81" fmla="*/ 434 h 530"/>
                <a:gd name="T82" fmla="*/ 398 w 666"/>
                <a:gd name="T83" fmla="*/ 452 h 530"/>
                <a:gd name="T84" fmla="*/ 372 w 666"/>
                <a:gd name="T85" fmla="*/ 466 h 530"/>
                <a:gd name="T86" fmla="*/ 336 w 666"/>
                <a:gd name="T87" fmla="*/ 476 h 530"/>
                <a:gd name="T88" fmla="*/ 280 w 666"/>
                <a:gd name="T89" fmla="*/ 490 h 530"/>
                <a:gd name="T90" fmla="*/ 220 w 666"/>
                <a:gd name="T91" fmla="*/ 459 h 530"/>
                <a:gd name="T92" fmla="*/ 160 w 666"/>
                <a:gd name="T93" fmla="*/ 402 h 530"/>
                <a:gd name="T94" fmla="*/ 96 w 666"/>
                <a:gd name="T95" fmla="*/ 334 h 530"/>
                <a:gd name="T96" fmla="*/ 70 w 666"/>
                <a:gd name="T97" fmla="*/ 300 h 530"/>
                <a:gd name="T98" fmla="*/ 58 w 666"/>
                <a:gd name="T99" fmla="*/ 254 h 530"/>
                <a:gd name="T100" fmla="*/ 94 w 666"/>
                <a:gd name="T101" fmla="*/ 270 h 530"/>
                <a:gd name="T102" fmla="*/ 158 w 666"/>
                <a:gd name="T103" fmla="*/ 278 h 530"/>
                <a:gd name="T104" fmla="*/ 188 w 666"/>
                <a:gd name="T105" fmla="*/ 268 h 530"/>
                <a:gd name="T106" fmla="*/ 206 w 666"/>
                <a:gd name="T107" fmla="*/ 242 h 530"/>
                <a:gd name="T108" fmla="*/ 232 w 666"/>
                <a:gd name="T109" fmla="*/ 216 h 530"/>
                <a:gd name="T110" fmla="*/ 86 w 666"/>
                <a:gd name="T111" fmla="*/ 212 h 530"/>
                <a:gd name="T112" fmla="*/ 78 w 666"/>
                <a:gd name="T113" fmla="*/ 186 h 530"/>
                <a:gd name="T114" fmla="*/ 44 w 666"/>
                <a:gd name="T115" fmla="*/ 172 h 530"/>
                <a:gd name="T116" fmla="*/ 20 w 666"/>
                <a:gd name="T117" fmla="*/ 132 h 530"/>
                <a:gd name="T118" fmla="*/ 2 w 666"/>
                <a:gd name="T119" fmla="*/ 84 h 5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6"/>
                <a:gd name="T181" fmla="*/ 0 h 530"/>
                <a:gd name="T182" fmla="*/ 666 w 666"/>
                <a:gd name="T183" fmla="*/ 530 h 53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6" h="530">
                  <a:moveTo>
                    <a:pt x="0" y="70"/>
                  </a:moveTo>
                  <a:lnTo>
                    <a:pt x="44" y="68"/>
                  </a:lnTo>
                  <a:lnTo>
                    <a:pt x="44" y="48"/>
                  </a:lnTo>
                  <a:lnTo>
                    <a:pt x="62" y="38"/>
                  </a:lnTo>
                  <a:lnTo>
                    <a:pt x="62" y="26"/>
                  </a:lnTo>
                  <a:lnTo>
                    <a:pt x="108" y="28"/>
                  </a:lnTo>
                  <a:lnTo>
                    <a:pt x="116" y="44"/>
                  </a:lnTo>
                  <a:lnTo>
                    <a:pt x="178" y="42"/>
                  </a:lnTo>
                  <a:lnTo>
                    <a:pt x="186" y="54"/>
                  </a:lnTo>
                  <a:lnTo>
                    <a:pt x="196" y="42"/>
                  </a:lnTo>
                  <a:lnTo>
                    <a:pt x="214" y="30"/>
                  </a:lnTo>
                  <a:lnTo>
                    <a:pt x="280" y="32"/>
                  </a:lnTo>
                  <a:lnTo>
                    <a:pt x="290" y="46"/>
                  </a:lnTo>
                  <a:lnTo>
                    <a:pt x="308" y="42"/>
                  </a:lnTo>
                  <a:lnTo>
                    <a:pt x="310" y="0"/>
                  </a:lnTo>
                  <a:lnTo>
                    <a:pt x="339" y="0"/>
                  </a:lnTo>
                  <a:lnTo>
                    <a:pt x="369" y="5"/>
                  </a:lnTo>
                  <a:lnTo>
                    <a:pt x="382" y="16"/>
                  </a:lnTo>
                  <a:lnTo>
                    <a:pt x="390" y="26"/>
                  </a:lnTo>
                  <a:lnTo>
                    <a:pt x="406" y="34"/>
                  </a:lnTo>
                  <a:lnTo>
                    <a:pt x="410" y="50"/>
                  </a:lnTo>
                  <a:lnTo>
                    <a:pt x="428" y="54"/>
                  </a:lnTo>
                  <a:lnTo>
                    <a:pt x="448" y="54"/>
                  </a:lnTo>
                  <a:lnTo>
                    <a:pt x="462" y="72"/>
                  </a:lnTo>
                  <a:lnTo>
                    <a:pt x="474" y="82"/>
                  </a:lnTo>
                  <a:lnTo>
                    <a:pt x="512" y="84"/>
                  </a:lnTo>
                  <a:lnTo>
                    <a:pt x="522" y="70"/>
                  </a:lnTo>
                  <a:lnTo>
                    <a:pt x="532" y="60"/>
                  </a:lnTo>
                  <a:lnTo>
                    <a:pt x="558" y="54"/>
                  </a:lnTo>
                  <a:lnTo>
                    <a:pt x="558" y="88"/>
                  </a:lnTo>
                  <a:lnTo>
                    <a:pt x="544" y="104"/>
                  </a:lnTo>
                  <a:lnTo>
                    <a:pt x="556" y="108"/>
                  </a:lnTo>
                  <a:lnTo>
                    <a:pt x="555" y="134"/>
                  </a:lnTo>
                  <a:lnTo>
                    <a:pt x="572" y="150"/>
                  </a:lnTo>
                  <a:lnTo>
                    <a:pt x="580" y="164"/>
                  </a:lnTo>
                  <a:lnTo>
                    <a:pt x="590" y="174"/>
                  </a:lnTo>
                  <a:lnTo>
                    <a:pt x="612" y="176"/>
                  </a:lnTo>
                  <a:lnTo>
                    <a:pt x="628" y="192"/>
                  </a:lnTo>
                  <a:lnTo>
                    <a:pt x="638" y="208"/>
                  </a:lnTo>
                  <a:lnTo>
                    <a:pt x="649" y="219"/>
                  </a:lnTo>
                  <a:lnTo>
                    <a:pt x="666" y="233"/>
                  </a:lnTo>
                  <a:lnTo>
                    <a:pt x="664" y="244"/>
                  </a:lnTo>
                  <a:lnTo>
                    <a:pt x="666" y="291"/>
                  </a:lnTo>
                  <a:lnTo>
                    <a:pt x="654" y="291"/>
                  </a:lnTo>
                  <a:lnTo>
                    <a:pt x="652" y="338"/>
                  </a:lnTo>
                  <a:lnTo>
                    <a:pt x="640" y="347"/>
                  </a:lnTo>
                  <a:lnTo>
                    <a:pt x="643" y="366"/>
                  </a:lnTo>
                  <a:lnTo>
                    <a:pt x="628" y="388"/>
                  </a:lnTo>
                  <a:lnTo>
                    <a:pt x="610" y="400"/>
                  </a:lnTo>
                  <a:lnTo>
                    <a:pt x="610" y="414"/>
                  </a:lnTo>
                  <a:lnTo>
                    <a:pt x="586" y="407"/>
                  </a:lnTo>
                  <a:lnTo>
                    <a:pt x="584" y="444"/>
                  </a:lnTo>
                  <a:lnTo>
                    <a:pt x="574" y="452"/>
                  </a:lnTo>
                  <a:lnTo>
                    <a:pt x="570" y="472"/>
                  </a:lnTo>
                  <a:lnTo>
                    <a:pt x="561" y="483"/>
                  </a:lnTo>
                  <a:lnTo>
                    <a:pt x="556" y="502"/>
                  </a:lnTo>
                  <a:lnTo>
                    <a:pt x="544" y="512"/>
                  </a:lnTo>
                  <a:lnTo>
                    <a:pt x="549" y="530"/>
                  </a:lnTo>
                  <a:lnTo>
                    <a:pt x="531" y="522"/>
                  </a:lnTo>
                  <a:cubicBezTo>
                    <a:pt x="524" y="521"/>
                    <a:pt x="532" y="512"/>
                    <a:pt x="516" y="515"/>
                  </a:cubicBezTo>
                  <a:cubicBezTo>
                    <a:pt x="514" y="513"/>
                    <a:pt x="504" y="487"/>
                    <a:pt x="504" y="498"/>
                  </a:cubicBezTo>
                  <a:lnTo>
                    <a:pt x="480" y="506"/>
                  </a:lnTo>
                  <a:lnTo>
                    <a:pt x="470" y="520"/>
                  </a:lnTo>
                  <a:lnTo>
                    <a:pt x="468" y="470"/>
                  </a:lnTo>
                  <a:lnTo>
                    <a:pt x="454" y="460"/>
                  </a:lnTo>
                  <a:lnTo>
                    <a:pt x="452" y="416"/>
                  </a:lnTo>
                  <a:lnTo>
                    <a:pt x="466" y="410"/>
                  </a:lnTo>
                  <a:lnTo>
                    <a:pt x="466" y="370"/>
                  </a:lnTo>
                  <a:lnTo>
                    <a:pt x="450" y="366"/>
                  </a:lnTo>
                  <a:lnTo>
                    <a:pt x="452" y="348"/>
                  </a:lnTo>
                  <a:lnTo>
                    <a:pt x="438" y="340"/>
                  </a:lnTo>
                  <a:lnTo>
                    <a:pt x="440" y="300"/>
                  </a:lnTo>
                  <a:lnTo>
                    <a:pt x="418" y="308"/>
                  </a:lnTo>
                  <a:lnTo>
                    <a:pt x="408" y="322"/>
                  </a:lnTo>
                  <a:lnTo>
                    <a:pt x="412" y="336"/>
                  </a:lnTo>
                  <a:lnTo>
                    <a:pt x="402" y="350"/>
                  </a:lnTo>
                  <a:lnTo>
                    <a:pt x="410" y="360"/>
                  </a:lnTo>
                  <a:lnTo>
                    <a:pt x="416" y="384"/>
                  </a:lnTo>
                  <a:lnTo>
                    <a:pt x="428" y="388"/>
                  </a:lnTo>
                  <a:lnTo>
                    <a:pt x="426" y="412"/>
                  </a:lnTo>
                  <a:lnTo>
                    <a:pt x="412" y="412"/>
                  </a:lnTo>
                  <a:lnTo>
                    <a:pt x="412" y="434"/>
                  </a:lnTo>
                  <a:lnTo>
                    <a:pt x="398" y="438"/>
                  </a:lnTo>
                  <a:lnTo>
                    <a:pt x="398" y="452"/>
                  </a:lnTo>
                  <a:lnTo>
                    <a:pt x="374" y="450"/>
                  </a:lnTo>
                  <a:lnTo>
                    <a:pt x="372" y="466"/>
                  </a:lnTo>
                  <a:lnTo>
                    <a:pt x="348" y="466"/>
                  </a:lnTo>
                  <a:lnTo>
                    <a:pt x="336" y="476"/>
                  </a:lnTo>
                  <a:lnTo>
                    <a:pt x="296" y="476"/>
                  </a:lnTo>
                  <a:lnTo>
                    <a:pt x="280" y="490"/>
                  </a:lnTo>
                  <a:lnTo>
                    <a:pt x="246" y="488"/>
                  </a:lnTo>
                  <a:lnTo>
                    <a:pt x="220" y="459"/>
                  </a:lnTo>
                  <a:lnTo>
                    <a:pt x="190" y="428"/>
                  </a:lnTo>
                  <a:lnTo>
                    <a:pt x="160" y="402"/>
                  </a:lnTo>
                  <a:lnTo>
                    <a:pt x="122" y="364"/>
                  </a:lnTo>
                  <a:lnTo>
                    <a:pt x="96" y="334"/>
                  </a:lnTo>
                  <a:lnTo>
                    <a:pt x="86" y="318"/>
                  </a:lnTo>
                  <a:lnTo>
                    <a:pt x="70" y="300"/>
                  </a:lnTo>
                  <a:lnTo>
                    <a:pt x="58" y="288"/>
                  </a:lnTo>
                  <a:lnTo>
                    <a:pt x="58" y="254"/>
                  </a:lnTo>
                  <a:lnTo>
                    <a:pt x="82" y="254"/>
                  </a:lnTo>
                  <a:lnTo>
                    <a:pt x="94" y="270"/>
                  </a:lnTo>
                  <a:lnTo>
                    <a:pt x="106" y="278"/>
                  </a:lnTo>
                  <a:lnTo>
                    <a:pt x="158" y="278"/>
                  </a:lnTo>
                  <a:lnTo>
                    <a:pt x="168" y="266"/>
                  </a:lnTo>
                  <a:lnTo>
                    <a:pt x="188" y="268"/>
                  </a:lnTo>
                  <a:lnTo>
                    <a:pt x="198" y="252"/>
                  </a:lnTo>
                  <a:lnTo>
                    <a:pt x="206" y="242"/>
                  </a:lnTo>
                  <a:lnTo>
                    <a:pt x="228" y="234"/>
                  </a:lnTo>
                  <a:lnTo>
                    <a:pt x="232" y="216"/>
                  </a:lnTo>
                  <a:lnTo>
                    <a:pt x="156" y="212"/>
                  </a:lnTo>
                  <a:lnTo>
                    <a:pt x="86" y="212"/>
                  </a:lnTo>
                  <a:lnTo>
                    <a:pt x="86" y="198"/>
                  </a:lnTo>
                  <a:lnTo>
                    <a:pt x="78" y="186"/>
                  </a:lnTo>
                  <a:lnTo>
                    <a:pt x="70" y="172"/>
                  </a:lnTo>
                  <a:lnTo>
                    <a:pt x="44" y="172"/>
                  </a:lnTo>
                  <a:lnTo>
                    <a:pt x="46" y="152"/>
                  </a:lnTo>
                  <a:lnTo>
                    <a:pt x="20" y="132"/>
                  </a:lnTo>
                  <a:lnTo>
                    <a:pt x="24" y="100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Freeform 29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invGray">
            <a:xfrm>
              <a:off x="1509" y="1331"/>
              <a:ext cx="267" cy="224"/>
            </a:xfrm>
            <a:custGeom>
              <a:avLst/>
              <a:gdLst>
                <a:gd name="T0" fmla="*/ 0 w 409"/>
                <a:gd name="T1" fmla="*/ 210 h 318"/>
                <a:gd name="T2" fmla="*/ 34 w 409"/>
                <a:gd name="T3" fmla="*/ 212 h 318"/>
                <a:gd name="T4" fmla="*/ 48 w 409"/>
                <a:gd name="T5" fmla="*/ 194 h 318"/>
                <a:gd name="T6" fmla="*/ 80 w 409"/>
                <a:gd name="T7" fmla="*/ 196 h 318"/>
                <a:gd name="T8" fmla="*/ 86 w 409"/>
                <a:gd name="T9" fmla="*/ 208 h 318"/>
                <a:gd name="T10" fmla="*/ 96 w 409"/>
                <a:gd name="T11" fmla="*/ 210 h 318"/>
                <a:gd name="T12" fmla="*/ 92 w 409"/>
                <a:gd name="T13" fmla="*/ 242 h 318"/>
                <a:gd name="T14" fmla="*/ 111 w 409"/>
                <a:gd name="T15" fmla="*/ 262 h 318"/>
                <a:gd name="T16" fmla="*/ 124 w 409"/>
                <a:gd name="T17" fmla="*/ 262 h 318"/>
                <a:gd name="T18" fmla="*/ 132 w 409"/>
                <a:gd name="T19" fmla="*/ 272 h 318"/>
                <a:gd name="T20" fmla="*/ 151 w 409"/>
                <a:gd name="T21" fmla="*/ 271 h 318"/>
                <a:gd name="T22" fmla="*/ 196 w 409"/>
                <a:gd name="T23" fmla="*/ 274 h 318"/>
                <a:gd name="T24" fmla="*/ 196 w 409"/>
                <a:gd name="T25" fmla="*/ 288 h 318"/>
                <a:gd name="T26" fmla="*/ 212 w 409"/>
                <a:gd name="T27" fmla="*/ 286 h 318"/>
                <a:gd name="T28" fmla="*/ 214 w 409"/>
                <a:gd name="T29" fmla="*/ 302 h 318"/>
                <a:gd name="T30" fmla="*/ 236 w 409"/>
                <a:gd name="T31" fmla="*/ 302 h 318"/>
                <a:gd name="T32" fmla="*/ 246 w 409"/>
                <a:gd name="T33" fmla="*/ 318 h 318"/>
                <a:gd name="T34" fmla="*/ 269 w 409"/>
                <a:gd name="T35" fmla="*/ 318 h 318"/>
                <a:gd name="T36" fmla="*/ 274 w 409"/>
                <a:gd name="T37" fmla="*/ 300 h 318"/>
                <a:gd name="T38" fmla="*/ 328 w 409"/>
                <a:gd name="T39" fmla="*/ 300 h 318"/>
                <a:gd name="T40" fmla="*/ 334 w 409"/>
                <a:gd name="T41" fmla="*/ 280 h 318"/>
                <a:gd name="T42" fmla="*/ 348 w 409"/>
                <a:gd name="T43" fmla="*/ 268 h 318"/>
                <a:gd name="T44" fmla="*/ 358 w 409"/>
                <a:gd name="T45" fmla="*/ 258 h 318"/>
                <a:gd name="T46" fmla="*/ 376 w 409"/>
                <a:gd name="T47" fmla="*/ 271 h 318"/>
                <a:gd name="T48" fmla="*/ 387 w 409"/>
                <a:gd name="T49" fmla="*/ 272 h 318"/>
                <a:gd name="T50" fmla="*/ 396 w 409"/>
                <a:gd name="T51" fmla="*/ 252 h 318"/>
                <a:gd name="T52" fmla="*/ 408 w 409"/>
                <a:gd name="T53" fmla="*/ 243 h 318"/>
                <a:gd name="T54" fmla="*/ 409 w 409"/>
                <a:gd name="T55" fmla="*/ 173 h 318"/>
                <a:gd name="T56" fmla="*/ 390 w 409"/>
                <a:gd name="T57" fmla="*/ 160 h 318"/>
                <a:gd name="T58" fmla="*/ 385 w 409"/>
                <a:gd name="T59" fmla="*/ 139 h 318"/>
                <a:gd name="T60" fmla="*/ 376 w 409"/>
                <a:gd name="T61" fmla="*/ 128 h 318"/>
                <a:gd name="T62" fmla="*/ 358 w 409"/>
                <a:gd name="T63" fmla="*/ 106 h 318"/>
                <a:gd name="T64" fmla="*/ 330 w 409"/>
                <a:gd name="T65" fmla="*/ 98 h 318"/>
                <a:gd name="T66" fmla="*/ 333 w 409"/>
                <a:gd name="T67" fmla="*/ 70 h 318"/>
                <a:gd name="T68" fmla="*/ 315 w 409"/>
                <a:gd name="T69" fmla="*/ 61 h 318"/>
                <a:gd name="T70" fmla="*/ 306 w 409"/>
                <a:gd name="T71" fmla="*/ 37 h 318"/>
                <a:gd name="T72" fmla="*/ 306 w 409"/>
                <a:gd name="T73" fmla="*/ 17 h 318"/>
                <a:gd name="T74" fmla="*/ 294 w 409"/>
                <a:gd name="T75" fmla="*/ 4 h 318"/>
                <a:gd name="T76" fmla="*/ 272 w 409"/>
                <a:gd name="T77" fmla="*/ 0 h 318"/>
                <a:gd name="T78" fmla="*/ 254 w 409"/>
                <a:gd name="T79" fmla="*/ 0 h 318"/>
                <a:gd name="T80" fmla="*/ 250 w 409"/>
                <a:gd name="T81" fmla="*/ 14 h 318"/>
                <a:gd name="T82" fmla="*/ 228 w 409"/>
                <a:gd name="T83" fmla="*/ 12 h 318"/>
                <a:gd name="T84" fmla="*/ 224 w 409"/>
                <a:gd name="T85" fmla="*/ 24 h 318"/>
                <a:gd name="T86" fmla="*/ 202 w 409"/>
                <a:gd name="T87" fmla="*/ 30 h 318"/>
                <a:gd name="T88" fmla="*/ 194 w 409"/>
                <a:gd name="T89" fmla="*/ 42 h 318"/>
                <a:gd name="T90" fmla="*/ 182 w 409"/>
                <a:gd name="T91" fmla="*/ 46 h 318"/>
                <a:gd name="T92" fmla="*/ 174 w 409"/>
                <a:gd name="T93" fmla="*/ 61 h 318"/>
                <a:gd name="T94" fmla="*/ 161 w 409"/>
                <a:gd name="T95" fmla="*/ 64 h 318"/>
                <a:gd name="T96" fmla="*/ 160 w 409"/>
                <a:gd name="T97" fmla="*/ 106 h 318"/>
                <a:gd name="T98" fmla="*/ 116 w 409"/>
                <a:gd name="T99" fmla="*/ 102 h 318"/>
                <a:gd name="T100" fmla="*/ 98 w 409"/>
                <a:gd name="T101" fmla="*/ 106 h 318"/>
                <a:gd name="T102" fmla="*/ 80 w 409"/>
                <a:gd name="T103" fmla="*/ 126 h 318"/>
                <a:gd name="T104" fmla="*/ 84 w 409"/>
                <a:gd name="T105" fmla="*/ 144 h 318"/>
                <a:gd name="T106" fmla="*/ 110 w 409"/>
                <a:gd name="T107" fmla="*/ 148 h 318"/>
                <a:gd name="T108" fmla="*/ 124 w 409"/>
                <a:gd name="T109" fmla="*/ 146 h 318"/>
                <a:gd name="T110" fmla="*/ 110 w 409"/>
                <a:gd name="T111" fmla="*/ 164 h 318"/>
                <a:gd name="T112" fmla="*/ 70 w 409"/>
                <a:gd name="T113" fmla="*/ 170 h 318"/>
                <a:gd name="T114" fmla="*/ 50 w 409"/>
                <a:gd name="T115" fmla="*/ 156 h 318"/>
                <a:gd name="T116" fmla="*/ 18 w 409"/>
                <a:gd name="T117" fmla="*/ 154 h 318"/>
                <a:gd name="T118" fmla="*/ 14 w 409"/>
                <a:gd name="T119" fmla="*/ 168 h 318"/>
                <a:gd name="T120" fmla="*/ 0 w 409"/>
                <a:gd name="T121" fmla="*/ 172 h 318"/>
                <a:gd name="T122" fmla="*/ 0 w 409"/>
                <a:gd name="T123" fmla="*/ 210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09"/>
                <a:gd name="T187" fmla="*/ 0 h 318"/>
                <a:gd name="T188" fmla="*/ 409 w 409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09" h="318">
                  <a:moveTo>
                    <a:pt x="0" y="210"/>
                  </a:moveTo>
                  <a:lnTo>
                    <a:pt x="34" y="212"/>
                  </a:lnTo>
                  <a:lnTo>
                    <a:pt x="48" y="194"/>
                  </a:lnTo>
                  <a:lnTo>
                    <a:pt x="80" y="196"/>
                  </a:lnTo>
                  <a:lnTo>
                    <a:pt x="86" y="208"/>
                  </a:lnTo>
                  <a:lnTo>
                    <a:pt x="96" y="210"/>
                  </a:lnTo>
                  <a:lnTo>
                    <a:pt x="92" y="242"/>
                  </a:lnTo>
                  <a:lnTo>
                    <a:pt x="111" y="262"/>
                  </a:lnTo>
                  <a:lnTo>
                    <a:pt x="124" y="262"/>
                  </a:lnTo>
                  <a:lnTo>
                    <a:pt x="132" y="272"/>
                  </a:lnTo>
                  <a:lnTo>
                    <a:pt x="151" y="271"/>
                  </a:lnTo>
                  <a:lnTo>
                    <a:pt x="196" y="274"/>
                  </a:lnTo>
                  <a:lnTo>
                    <a:pt x="196" y="288"/>
                  </a:lnTo>
                  <a:lnTo>
                    <a:pt x="212" y="286"/>
                  </a:lnTo>
                  <a:lnTo>
                    <a:pt x="214" y="302"/>
                  </a:lnTo>
                  <a:lnTo>
                    <a:pt x="236" y="302"/>
                  </a:lnTo>
                  <a:lnTo>
                    <a:pt x="246" y="318"/>
                  </a:lnTo>
                  <a:lnTo>
                    <a:pt x="269" y="318"/>
                  </a:lnTo>
                  <a:lnTo>
                    <a:pt x="274" y="300"/>
                  </a:lnTo>
                  <a:lnTo>
                    <a:pt x="328" y="300"/>
                  </a:lnTo>
                  <a:lnTo>
                    <a:pt x="334" y="280"/>
                  </a:lnTo>
                  <a:lnTo>
                    <a:pt x="348" y="268"/>
                  </a:lnTo>
                  <a:lnTo>
                    <a:pt x="358" y="258"/>
                  </a:lnTo>
                  <a:lnTo>
                    <a:pt x="376" y="271"/>
                  </a:lnTo>
                  <a:lnTo>
                    <a:pt x="387" y="272"/>
                  </a:lnTo>
                  <a:lnTo>
                    <a:pt x="396" y="252"/>
                  </a:lnTo>
                  <a:lnTo>
                    <a:pt x="408" y="243"/>
                  </a:lnTo>
                  <a:lnTo>
                    <a:pt x="409" y="173"/>
                  </a:lnTo>
                  <a:lnTo>
                    <a:pt x="390" y="160"/>
                  </a:lnTo>
                  <a:lnTo>
                    <a:pt x="385" y="139"/>
                  </a:lnTo>
                  <a:lnTo>
                    <a:pt x="376" y="128"/>
                  </a:lnTo>
                  <a:lnTo>
                    <a:pt x="358" y="106"/>
                  </a:lnTo>
                  <a:lnTo>
                    <a:pt x="330" y="98"/>
                  </a:lnTo>
                  <a:lnTo>
                    <a:pt x="333" y="70"/>
                  </a:lnTo>
                  <a:lnTo>
                    <a:pt x="315" y="61"/>
                  </a:lnTo>
                  <a:lnTo>
                    <a:pt x="306" y="37"/>
                  </a:lnTo>
                  <a:lnTo>
                    <a:pt x="306" y="17"/>
                  </a:lnTo>
                  <a:lnTo>
                    <a:pt x="294" y="4"/>
                  </a:lnTo>
                  <a:lnTo>
                    <a:pt x="272" y="0"/>
                  </a:lnTo>
                  <a:lnTo>
                    <a:pt x="254" y="0"/>
                  </a:lnTo>
                  <a:lnTo>
                    <a:pt x="250" y="14"/>
                  </a:lnTo>
                  <a:lnTo>
                    <a:pt x="228" y="12"/>
                  </a:lnTo>
                  <a:lnTo>
                    <a:pt x="224" y="24"/>
                  </a:lnTo>
                  <a:lnTo>
                    <a:pt x="202" y="30"/>
                  </a:lnTo>
                  <a:lnTo>
                    <a:pt x="194" y="42"/>
                  </a:lnTo>
                  <a:lnTo>
                    <a:pt x="182" y="46"/>
                  </a:lnTo>
                  <a:lnTo>
                    <a:pt x="174" y="61"/>
                  </a:lnTo>
                  <a:lnTo>
                    <a:pt x="161" y="64"/>
                  </a:lnTo>
                  <a:lnTo>
                    <a:pt x="160" y="106"/>
                  </a:lnTo>
                  <a:lnTo>
                    <a:pt x="116" y="102"/>
                  </a:lnTo>
                  <a:lnTo>
                    <a:pt x="98" y="106"/>
                  </a:lnTo>
                  <a:lnTo>
                    <a:pt x="80" y="126"/>
                  </a:lnTo>
                  <a:lnTo>
                    <a:pt x="84" y="144"/>
                  </a:lnTo>
                  <a:lnTo>
                    <a:pt x="110" y="148"/>
                  </a:lnTo>
                  <a:lnTo>
                    <a:pt x="124" y="146"/>
                  </a:lnTo>
                  <a:lnTo>
                    <a:pt x="110" y="164"/>
                  </a:lnTo>
                  <a:lnTo>
                    <a:pt x="70" y="170"/>
                  </a:lnTo>
                  <a:lnTo>
                    <a:pt x="50" y="156"/>
                  </a:lnTo>
                  <a:lnTo>
                    <a:pt x="18" y="154"/>
                  </a:lnTo>
                  <a:lnTo>
                    <a:pt x="14" y="168"/>
                  </a:lnTo>
                  <a:lnTo>
                    <a:pt x="0" y="172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68" name="Freeform 30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invGray">
            <a:xfrm>
              <a:off x="1696" y="1244"/>
              <a:ext cx="217" cy="265"/>
            </a:xfrm>
            <a:custGeom>
              <a:avLst/>
              <a:gdLst>
                <a:gd name="T0" fmla="*/ 0 w 332"/>
                <a:gd name="T1" fmla="*/ 7 h 379"/>
                <a:gd name="T2" fmla="*/ 1 w 332"/>
                <a:gd name="T3" fmla="*/ 6 h 379"/>
                <a:gd name="T4" fmla="*/ 1 w 332"/>
                <a:gd name="T5" fmla="*/ 5 h 379"/>
                <a:gd name="T6" fmla="*/ 1 w 332"/>
                <a:gd name="T7" fmla="*/ 2 h 379"/>
                <a:gd name="T8" fmla="*/ 2 w 332"/>
                <a:gd name="T9" fmla="*/ 2 h 379"/>
                <a:gd name="T10" fmla="*/ 3 w 332"/>
                <a:gd name="T11" fmla="*/ 1 h 379"/>
                <a:gd name="T12" fmla="*/ 3 w 332"/>
                <a:gd name="T13" fmla="*/ 1 h 379"/>
                <a:gd name="T14" fmla="*/ 3 w 332"/>
                <a:gd name="T15" fmla="*/ 0 h 379"/>
                <a:gd name="T16" fmla="*/ 4 w 332"/>
                <a:gd name="T17" fmla="*/ 1 h 379"/>
                <a:gd name="T18" fmla="*/ 5 w 332"/>
                <a:gd name="T19" fmla="*/ 1 h 379"/>
                <a:gd name="T20" fmla="*/ 5 w 332"/>
                <a:gd name="T21" fmla="*/ 3 h 379"/>
                <a:gd name="T22" fmla="*/ 5 w 332"/>
                <a:gd name="T23" fmla="*/ 2 h 379"/>
                <a:gd name="T24" fmla="*/ 6 w 332"/>
                <a:gd name="T25" fmla="*/ 3 h 379"/>
                <a:gd name="T26" fmla="*/ 7 w 332"/>
                <a:gd name="T27" fmla="*/ 3 h 379"/>
                <a:gd name="T28" fmla="*/ 8 w 332"/>
                <a:gd name="T29" fmla="*/ 3 h 379"/>
                <a:gd name="T30" fmla="*/ 8 w 332"/>
                <a:gd name="T31" fmla="*/ 3 h 379"/>
                <a:gd name="T32" fmla="*/ 8 w 332"/>
                <a:gd name="T33" fmla="*/ 4 h 379"/>
                <a:gd name="T34" fmla="*/ 8 w 332"/>
                <a:gd name="T35" fmla="*/ 5 h 379"/>
                <a:gd name="T36" fmla="*/ 9 w 332"/>
                <a:gd name="T37" fmla="*/ 5 h 379"/>
                <a:gd name="T38" fmla="*/ 9 w 332"/>
                <a:gd name="T39" fmla="*/ 6 h 379"/>
                <a:gd name="T40" fmla="*/ 10 w 332"/>
                <a:gd name="T41" fmla="*/ 6 h 379"/>
                <a:gd name="T42" fmla="*/ 10 w 332"/>
                <a:gd name="T43" fmla="*/ 8 h 379"/>
                <a:gd name="T44" fmla="*/ 10 w 332"/>
                <a:gd name="T45" fmla="*/ 8 h 379"/>
                <a:gd name="T46" fmla="*/ 10 w 332"/>
                <a:gd name="T47" fmla="*/ 10 h 379"/>
                <a:gd name="T48" fmla="*/ 11 w 332"/>
                <a:gd name="T49" fmla="*/ 10 h 379"/>
                <a:gd name="T50" fmla="*/ 11 w 332"/>
                <a:gd name="T51" fmla="*/ 14 h 379"/>
                <a:gd name="T52" fmla="*/ 10 w 332"/>
                <a:gd name="T53" fmla="*/ 15 h 379"/>
                <a:gd name="T54" fmla="*/ 10 w 332"/>
                <a:gd name="T55" fmla="*/ 15 h 379"/>
                <a:gd name="T56" fmla="*/ 10 w 332"/>
                <a:gd name="T57" fmla="*/ 15 h 379"/>
                <a:gd name="T58" fmla="*/ 8 w 332"/>
                <a:gd name="T59" fmla="*/ 15 h 379"/>
                <a:gd name="T60" fmla="*/ 8 w 332"/>
                <a:gd name="T61" fmla="*/ 15 h 379"/>
                <a:gd name="T62" fmla="*/ 7 w 332"/>
                <a:gd name="T63" fmla="*/ 17 h 379"/>
                <a:gd name="T64" fmla="*/ 7 w 332"/>
                <a:gd name="T65" fmla="*/ 20 h 379"/>
                <a:gd name="T66" fmla="*/ 7 w 332"/>
                <a:gd name="T67" fmla="*/ 22 h 379"/>
                <a:gd name="T68" fmla="*/ 7 w 332"/>
                <a:gd name="T69" fmla="*/ 20 h 379"/>
                <a:gd name="T70" fmla="*/ 5 w 332"/>
                <a:gd name="T71" fmla="*/ 20 h 379"/>
                <a:gd name="T72" fmla="*/ 5 w 332"/>
                <a:gd name="T73" fmla="*/ 19 h 379"/>
                <a:gd name="T74" fmla="*/ 5 w 332"/>
                <a:gd name="T75" fmla="*/ 17 h 379"/>
                <a:gd name="T76" fmla="*/ 4 w 332"/>
                <a:gd name="T77" fmla="*/ 17 h 379"/>
                <a:gd name="T78" fmla="*/ 3 w 332"/>
                <a:gd name="T79" fmla="*/ 16 h 379"/>
                <a:gd name="T80" fmla="*/ 3 w 332"/>
                <a:gd name="T81" fmla="*/ 15 h 379"/>
                <a:gd name="T82" fmla="*/ 3 w 332"/>
                <a:gd name="T83" fmla="*/ 15 h 379"/>
                <a:gd name="T84" fmla="*/ 2 w 332"/>
                <a:gd name="T85" fmla="*/ 13 h 379"/>
                <a:gd name="T86" fmla="*/ 1 w 332"/>
                <a:gd name="T87" fmla="*/ 13 h 379"/>
                <a:gd name="T88" fmla="*/ 1 w 332"/>
                <a:gd name="T89" fmla="*/ 10 h 379"/>
                <a:gd name="T90" fmla="*/ 1 w 332"/>
                <a:gd name="T91" fmla="*/ 10 h 379"/>
                <a:gd name="T92" fmla="*/ 1 w 332"/>
                <a:gd name="T93" fmla="*/ 10 h 379"/>
                <a:gd name="T94" fmla="*/ 1 w 332"/>
                <a:gd name="T95" fmla="*/ 8 h 379"/>
                <a:gd name="T96" fmla="*/ 1 w 332"/>
                <a:gd name="T97" fmla="*/ 8 h 379"/>
                <a:gd name="T98" fmla="*/ 0 w 332"/>
                <a:gd name="T99" fmla="*/ 7 h 37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2"/>
                <a:gd name="T151" fmla="*/ 0 h 379"/>
                <a:gd name="T152" fmla="*/ 332 w 332"/>
                <a:gd name="T153" fmla="*/ 379 h 37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2" h="379">
                  <a:moveTo>
                    <a:pt x="0" y="121"/>
                  </a:moveTo>
                  <a:lnTo>
                    <a:pt x="15" y="109"/>
                  </a:lnTo>
                  <a:lnTo>
                    <a:pt x="28" y="93"/>
                  </a:lnTo>
                  <a:lnTo>
                    <a:pt x="28" y="37"/>
                  </a:lnTo>
                  <a:lnTo>
                    <a:pt x="69" y="36"/>
                  </a:lnTo>
                  <a:lnTo>
                    <a:pt x="87" y="25"/>
                  </a:lnTo>
                  <a:lnTo>
                    <a:pt x="96" y="7"/>
                  </a:lnTo>
                  <a:lnTo>
                    <a:pt x="106" y="0"/>
                  </a:lnTo>
                  <a:lnTo>
                    <a:pt x="121" y="18"/>
                  </a:lnTo>
                  <a:lnTo>
                    <a:pt x="147" y="15"/>
                  </a:lnTo>
                  <a:lnTo>
                    <a:pt x="148" y="51"/>
                  </a:lnTo>
                  <a:lnTo>
                    <a:pt x="170" y="45"/>
                  </a:lnTo>
                  <a:lnTo>
                    <a:pt x="174" y="63"/>
                  </a:lnTo>
                  <a:lnTo>
                    <a:pt x="213" y="61"/>
                  </a:lnTo>
                  <a:lnTo>
                    <a:pt x="228" y="49"/>
                  </a:lnTo>
                  <a:lnTo>
                    <a:pt x="243" y="64"/>
                  </a:lnTo>
                  <a:lnTo>
                    <a:pt x="247" y="78"/>
                  </a:lnTo>
                  <a:lnTo>
                    <a:pt x="256" y="85"/>
                  </a:lnTo>
                  <a:lnTo>
                    <a:pt x="276" y="85"/>
                  </a:lnTo>
                  <a:lnTo>
                    <a:pt x="280" y="111"/>
                  </a:lnTo>
                  <a:lnTo>
                    <a:pt x="292" y="115"/>
                  </a:lnTo>
                  <a:lnTo>
                    <a:pt x="296" y="149"/>
                  </a:lnTo>
                  <a:lnTo>
                    <a:pt x="316" y="149"/>
                  </a:lnTo>
                  <a:lnTo>
                    <a:pt x="320" y="173"/>
                  </a:lnTo>
                  <a:lnTo>
                    <a:pt x="332" y="187"/>
                  </a:lnTo>
                  <a:lnTo>
                    <a:pt x="332" y="251"/>
                  </a:lnTo>
                  <a:lnTo>
                    <a:pt x="330" y="269"/>
                  </a:lnTo>
                  <a:lnTo>
                    <a:pt x="298" y="269"/>
                  </a:lnTo>
                  <a:lnTo>
                    <a:pt x="290" y="253"/>
                  </a:lnTo>
                  <a:lnTo>
                    <a:pt x="256" y="253"/>
                  </a:lnTo>
                  <a:lnTo>
                    <a:pt x="234" y="279"/>
                  </a:lnTo>
                  <a:lnTo>
                    <a:pt x="214" y="297"/>
                  </a:lnTo>
                  <a:lnTo>
                    <a:pt x="210" y="357"/>
                  </a:lnTo>
                  <a:lnTo>
                    <a:pt x="192" y="379"/>
                  </a:lnTo>
                  <a:lnTo>
                    <a:pt x="189" y="345"/>
                  </a:lnTo>
                  <a:lnTo>
                    <a:pt x="162" y="342"/>
                  </a:lnTo>
                  <a:lnTo>
                    <a:pt x="145" y="330"/>
                  </a:lnTo>
                  <a:lnTo>
                    <a:pt x="130" y="313"/>
                  </a:lnTo>
                  <a:lnTo>
                    <a:pt x="116" y="293"/>
                  </a:lnTo>
                  <a:lnTo>
                    <a:pt x="100" y="281"/>
                  </a:lnTo>
                  <a:lnTo>
                    <a:pt x="99" y="265"/>
                  </a:lnTo>
                  <a:lnTo>
                    <a:pt x="88" y="255"/>
                  </a:lnTo>
                  <a:lnTo>
                    <a:pt x="68" y="229"/>
                  </a:lnTo>
                  <a:lnTo>
                    <a:pt x="40" y="223"/>
                  </a:lnTo>
                  <a:lnTo>
                    <a:pt x="44" y="193"/>
                  </a:lnTo>
                  <a:lnTo>
                    <a:pt x="28" y="187"/>
                  </a:lnTo>
                  <a:lnTo>
                    <a:pt x="19" y="166"/>
                  </a:lnTo>
                  <a:lnTo>
                    <a:pt x="18" y="148"/>
                  </a:lnTo>
                  <a:lnTo>
                    <a:pt x="16" y="139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invGray">
            <a:xfrm>
              <a:off x="2546" y="1694"/>
              <a:ext cx="130" cy="187"/>
            </a:xfrm>
            <a:custGeom>
              <a:avLst/>
              <a:gdLst>
                <a:gd name="T0" fmla="*/ 44 w 200"/>
                <a:gd name="T1" fmla="*/ 214 h 266"/>
                <a:gd name="T2" fmla="*/ 22 w 200"/>
                <a:gd name="T3" fmla="*/ 194 h 266"/>
                <a:gd name="T4" fmla="*/ 26 w 200"/>
                <a:gd name="T5" fmla="*/ 198 h 266"/>
                <a:gd name="T6" fmla="*/ 29 w 200"/>
                <a:gd name="T7" fmla="*/ 163 h 266"/>
                <a:gd name="T8" fmla="*/ 15 w 200"/>
                <a:gd name="T9" fmla="*/ 165 h 266"/>
                <a:gd name="T10" fmla="*/ 20 w 200"/>
                <a:gd name="T11" fmla="*/ 145 h 266"/>
                <a:gd name="T12" fmla="*/ 2 w 200"/>
                <a:gd name="T13" fmla="*/ 146 h 266"/>
                <a:gd name="T14" fmla="*/ 0 w 200"/>
                <a:gd name="T15" fmla="*/ 70 h 266"/>
                <a:gd name="T16" fmla="*/ 14 w 200"/>
                <a:gd name="T17" fmla="*/ 62 h 266"/>
                <a:gd name="T18" fmla="*/ 18 w 200"/>
                <a:gd name="T19" fmla="*/ 46 h 266"/>
                <a:gd name="T20" fmla="*/ 30 w 200"/>
                <a:gd name="T21" fmla="*/ 38 h 266"/>
                <a:gd name="T22" fmla="*/ 30 w 200"/>
                <a:gd name="T23" fmla="*/ 16 h 266"/>
                <a:gd name="T24" fmla="*/ 48 w 200"/>
                <a:gd name="T25" fmla="*/ 0 h 266"/>
                <a:gd name="T26" fmla="*/ 80 w 200"/>
                <a:gd name="T27" fmla="*/ 4 h 266"/>
                <a:gd name="T28" fmla="*/ 90 w 200"/>
                <a:gd name="T29" fmla="*/ 24 h 266"/>
                <a:gd name="T30" fmla="*/ 108 w 200"/>
                <a:gd name="T31" fmla="*/ 36 h 266"/>
                <a:gd name="T32" fmla="*/ 94 w 200"/>
                <a:gd name="T33" fmla="*/ 60 h 266"/>
                <a:gd name="T34" fmla="*/ 92 w 200"/>
                <a:gd name="T35" fmla="*/ 142 h 266"/>
                <a:gd name="T36" fmla="*/ 108 w 200"/>
                <a:gd name="T37" fmla="*/ 150 h 266"/>
                <a:gd name="T38" fmla="*/ 102 w 200"/>
                <a:gd name="T39" fmla="*/ 168 h 266"/>
                <a:gd name="T40" fmla="*/ 123 w 200"/>
                <a:gd name="T41" fmla="*/ 163 h 266"/>
                <a:gd name="T42" fmla="*/ 128 w 200"/>
                <a:gd name="T43" fmla="*/ 178 h 266"/>
                <a:gd name="T44" fmla="*/ 167 w 200"/>
                <a:gd name="T45" fmla="*/ 177 h 266"/>
                <a:gd name="T46" fmla="*/ 186 w 200"/>
                <a:gd name="T47" fmla="*/ 178 h 266"/>
                <a:gd name="T48" fmla="*/ 183 w 200"/>
                <a:gd name="T49" fmla="*/ 204 h 266"/>
                <a:gd name="T50" fmla="*/ 200 w 200"/>
                <a:gd name="T51" fmla="*/ 205 h 266"/>
                <a:gd name="T52" fmla="*/ 199 w 200"/>
                <a:gd name="T53" fmla="*/ 224 h 266"/>
                <a:gd name="T54" fmla="*/ 182 w 200"/>
                <a:gd name="T55" fmla="*/ 234 h 266"/>
                <a:gd name="T56" fmla="*/ 180 w 200"/>
                <a:gd name="T57" fmla="*/ 250 h 266"/>
                <a:gd name="T58" fmla="*/ 164 w 200"/>
                <a:gd name="T59" fmla="*/ 266 h 266"/>
                <a:gd name="T60" fmla="*/ 144 w 200"/>
                <a:gd name="T61" fmla="*/ 262 h 266"/>
                <a:gd name="T62" fmla="*/ 136 w 200"/>
                <a:gd name="T63" fmla="*/ 250 h 266"/>
                <a:gd name="T64" fmla="*/ 132 w 200"/>
                <a:gd name="T65" fmla="*/ 236 h 266"/>
                <a:gd name="T66" fmla="*/ 116 w 200"/>
                <a:gd name="T67" fmla="*/ 222 h 266"/>
                <a:gd name="T68" fmla="*/ 105 w 200"/>
                <a:gd name="T69" fmla="*/ 222 h 266"/>
                <a:gd name="T70" fmla="*/ 105 w 200"/>
                <a:gd name="T71" fmla="*/ 241 h 266"/>
                <a:gd name="T72" fmla="*/ 90 w 200"/>
                <a:gd name="T73" fmla="*/ 242 h 266"/>
                <a:gd name="T74" fmla="*/ 74 w 200"/>
                <a:gd name="T75" fmla="*/ 238 h 266"/>
                <a:gd name="T76" fmla="*/ 80 w 200"/>
                <a:gd name="T77" fmla="*/ 220 h 266"/>
                <a:gd name="T78" fmla="*/ 72 w 200"/>
                <a:gd name="T79" fmla="*/ 208 h 266"/>
                <a:gd name="T80" fmla="*/ 69 w 200"/>
                <a:gd name="T81" fmla="*/ 198 h 266"/>
                <a:gd name="T82" fmla="*/ 57 w 200"/>
                <a:gd name="T83" fmla="*/ 199 h 266"/>
                <a:gd name="T84" fmla="*/ 56 w 200"/>
                <a:gd name="T85" fmla="*/ 216 h 266"/>
                <a:gd name="T86" fmla="*/ 44 w 200"/>
                <a:gd name="T87" fmla="*/ 214 h 2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0"/>
                <a:gd name="T133" fmla="*/ 0 h 266"/>
                <a:gd name="T134" fmla="*/ 200 w 200"/>
                <a:gd name="T135" fmla="*/ 266 h 2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0" h="266">
                  <a:moveTo>
                    <a:pt x="44" y="214"/>
                  </a:moveTo>
                  <a:lnTo>
                    <a:pt x="22" y="194"/>
                  </a:lnTo>
                  <a:lnTo>
                    <a:pt x="26" y="198"/>
                  </a:lnTo>
                  <a:lnTo>
                    <a:pt x="29" y="163"/>
                  </a:lnTo>
                  <a:lnTo>
                    <a:pt x="15" y="165"/>
                  </a:lnTo>
                  <a:lnTo>
                    <a:pt x="20" y="145"/>
                  </a:lnTo>
                  <a:lnTo>
                    <a:pt x="2" y="146"/>
                  </a:lnTo>
                  <a:lnTo>
                    <a:pt x="0" y="70"/>
                  </a:lnTo>
                  <a:lnTo>
                    <a:pt x="14" y="62"/>
                  </a:lnTo>
                  <a:lnTo>
                    <a:pt x="18" y="46"/>
                  </a:lnTo>
                  <a:lnTo>
                    <a:pt x="30" y="38"/>
                  </a:lnTo>
                  <a:lnTo>
                    <a:pt x="30" y="16"/>
                  </a:lnTo>
                  <a:lnTo>
                    <a:pt x="48" y="0"/>
                  </a:lnTo>
                  <a:lnTo>
                    <a:pt x="80" y="4"/>
                  </a:lnTo>
                  <a:lnTo>
                    <a:pt x="90" y="24"/>
                  </a:lnTo>
                  <a:lnTo>
                    <a:pt x="108" y="36"/>
                  </a:lnTo>
                  <a:lnTo>
                    <a:pt x="94" y="60"/>
                  </a:lnTo>
                  <a:lnTo>
                    <a:pt x="92" y="142"/>
                  </a:lnTo>
                  <a:lnTo>
                    <a:pt x="108" y="150"/>
                  </a:lnTo>
                  <a:lnTo>
                    <a:pt x="102" y="168"/>
                  </a:lnTo>
                  <a:lnTo>
                    <a:pt x="123" y="163"/>
                  </a:lnTo>
                  <a:lnTo>
                    <a:pt x="128" y="178"/>
                  </a:lnTo>
                  <a:lnTo>
                    <a:pt x="167" y="177"/>
                  </a:lnTo>
                  <a:lnTo>
                    <a:pt x="186" y="178"/>
                  </a:lnTo>
                  <a:lnTo>
                    <a:pt x="183" y="204"/>
                  </a:lnTo>
                  <a:lnTo>
                    <a:pt x="200" y="205"/>
                  </a:lnTo>
                  <a:lnTo>
                    <a:pt x="199" y="224"/>
                  </a:lnTo>
                  <a:lnTo>
                    <a:pt x="182" y="234"/>
                  </a:lnTo>
                  <a:lnTo>
                    <a:pt x="180" y="250"/>
                  </a:lnTo>
                  <a:lnTo>
                    <a:pt x="164" y="266"/>
                  </a:lnTo>
                  <a:lnTo>
                    <a:pt x="144" y="262"/>
                  </a:lnTo>
                  <a:lnTo>
                    <a:pt x="136" y="250"/>
                  </a:lnTo>
                  <a:lnTo>
                    <a:pt x="132" y="236"/>
                  </a:lnTo>
                  <a:lnTo>
                    <a:pt x="116" y="222"/>
                  </a:lnTo>
                  <a:lnTo>
                    <a:pt x="105" y="222"/>
                  </a:lnTo>
                  <a:lnTo>
                    <a:pt x="105" y="241"/>
                  </a:lnTo>
                  <a:lnTo>
                    <a:pt x="90" y="242"/>
                  </a:lnTo>
                  <a:lnTo>
                    <a:pt x="74" y="238"/>
                  </a:lnTo>
                  <a:lnTo>
                    <a:pt x="80" y="220"/>
                  </a:lnTo>
                  <a:lnTo>
                    <a:pt x="72" y="208"/>
                  </a:lnTo>
                  <a:lnTo>
                    <a:pt x="69" y="198"/>
                  </a:lnTo>
                  <a:lnTo>
                    <a:pt x="57" y="199"/>
                  </a:lnTo>
                  <a:lnTo>
                    <a:pt x="56" y="216"/>
                  </a:lnTo>
                  <a:lnTo>
                    <a:pt x="44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Freeform 32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invGray">
            <a:xfrm>
              <a:off x="2665" y="1665"/>
              <a:ext cx="441" cy="374"/>
            </a:xfrm>
            <a:custGeom>
              <a:avLst/>
              <a:gdLst>
                <a:gd name="T0" fmla="*/ 16 w 677"/>
                <a:gd name="T1" fmla="*/ 266 h 534"/>
                <a:gd name="T2" fmla="*/ 49 w 677"/>
                <a:gd name="T3" fmla="*/ 228 h 534"/>
                <a:gd name="T4" fmla="*/ 139 w 677"/>
                <a:gd name="T5" fmla="*/ 200 h 534"/>
                <a:gd name="T6" fmla="*/ 171 w 677"/>
                <a:gd name="T7" fmla="*/ 218 h 534"/>
                <a:gd name="T8" fmla="*/ 227 w 677"/>
                <a:gd name="T9" fmla="*/ 200 h 534"/>
                <a:gd name="T10" fmla="*/ 289 w 677"/>
                <a:gd name="T11" fmla="*/ 190 h 534"/>
                <a:gd name="T12" fmla="*/ 405 w 677"/>
                <a:gd name="T13" fmla="*/ 176 h 534"/>
                <a:gd name="T14" fmla="*/ 437 w 677"/>
                <a:gd name="T15" fmla="*/ 158 h 534"/>
                <a:gd name="T16" fmla="*/ 451 w 677"/>
                <a:gd name="T17" fmla="*/ 120 h 534"/>
                <a:gd name="T18" fmla="*/ 473 w 677"/>
                <a:gd name="T19" fmla="*/ 94 h 534"/>
                <a:gd name="T20" fmla="*/ 503 w 677"/>
                <a:gd name="T21" fmla="*/ 84 h 534"/>
                <a:gd name="T22" fmla="*/ 554 w 677"/>
                <a:gd name="T23" fmla="*/ 60 h 534"/>
                <a:gd name="T24" fmla="*/ 565 w 677"/>
                <a:gd name="T25" fmla="*/ 32 h 534"/>
                <a:gd name="T26" fmla="*/ 597 w 677"/>
                <a:gd name="T27" fmla="*/ 14 h 534"/>
                <a:gd name="T28" fmla="*/ 638 w 677"/>
                <a:gd name="T29" fmla="*/ 0 h 534"/>
                <a:gd name="T30" fmla="*/ 664 w 677"/>
                <a:gd name="T31" fmla="*/ 17 h 534"/>
                <a:gd name="T32" fmla="*/ 673 w 677"/>
                <a:gd name="T33" fmla="*/ 41 h 534"/>
                <a:gd name="T34" fmla="*/ 651 w 677"/>
                <a:gd name="T35" fmla="*/ 80 h 534"/>
                <a:gd name="T36" fmla="*/ 673 w 677"/>
                <a:gd name="T37" fmla="*/ 106 h 534"/>
                <a:gd name="T38" fmla="*/ 643 w 677"/>
                <a:gd name="T39" fmla="*/ 132 h 534"/>
                <a:gd name="T40" fmla="*/ 637 w 677"/>
                <a:gd name="T41" fmla="*/ 168 h 534"/>
                <a:gd name="T42" fmla="*/ 611 w 677"/>
                <a:gd name="T43" fmla="*/ 132 h 534"/>
                <a:gd name="T44" fmla="*/ 581 w 677"/>
                <a:gd name="T45" fmla="*/ 146 h 534"/>
                <a:gd name="T46" fmla="*/ 549 w 677"/>
                <a:gd name="T47" fmla="*/ 194 h 534"/>
                <a:gd name="T48" fmla="*/ 511 w 677"/>
                <a:gd name="T49" fmla="*/ 224 h 534"/>
                <a:gd name="T50" fmla="*/ 477 w 677"/>
                <a:gd name="T51" fmla="*/ 256 h 534"/>
                <a:gd name="T52" fmla="*/ 463 w 677"/>
                <a:gd name="T53" fmla="*/ 296 h 534"/>
                <a:gd name="T54" fmla="*/ 450 w 677"/>
                <a:gd name="T55" fmla="*/ 325 h 534"/>
                <a:gd name="T56" fmla="*/ 421 w 677"/>
                <a:gd name="T57" fmla="*/ 368 h 534"/>
                <a:gd name="T58" fmla="*/ 406 w 677"/>
                <a:gd name="T59" fmla="*/ 406 h 534"/>
                <a:gd name="T60" fmla="*/ 395 w 677"/>
                <a:gd name="T61" fmla="*/ 434 h 534"/>
                <a:gd name="T62" fmla="*/ 379 w 677"/>
                <a:gd name="T63" fmla="*/ 466 h 534"/>
                <a:gd name="T64" fmla="*/ 335 w 677"/>
                <a:gd name="T65" fmla="*/ 518 h 534"/>
                <a:gd name="T66" fmla="*/ 317 w 677"/>
                <a:gd name="T67" fmla="*/ 498 h 534"/>
                <a:gd name="T68" fmla="*/ 307 w 677"/>
                <a:gd name="T69" fmla="*/ 472 h 534"/>
                <a:gd name="T70" fmla="*/ 289 w 677"/>
                <a:gd name="T71" fmla="*/ 456 h 534"/>
                <a:gd name="T72" fmla="*/ 313 w 677"/>
                <a:gd name="T73" fmla="*/ 438 h 534"/>
                <a:gd name="T74" fmla="*/ 335 w 677"/>
                <a:gd name="T75" fmla="*/ 418 h 534"/>
                <a:gd name="T76" fmla="*/ 345 w 677"/>
                <a:gd name="T77" fmla="*/ 384 h 534"/>
                <a:gd name="T78" fmla="*/ 321 w 677"/>
                <a:gd name="T79" fmla="*/ 360 h 534"/>
                <a:gd name="T80" fmla="*/ 310 w 677"/>
                <a:gd name="T81" fmla="*/ 340 h 534"/>
                <a:gd name="T82" fmla="*/ 294 w 677"/>
                <a:gd name="T83" fmla="*/ 314 h 534"/>
                <a:gd name="T84" fmla="*/ 279 w 677"/>
                <a:gd name="T85" fmla="*/ 278 h 534"/>
                <a:gd name="T86" fmla="*/ 240 w 677"/>
                <a:gd name="T87" fmla="*/ 295 h 534"/>
                <a:gd name="T88" fmla="*/ 220 w 677"/>
                <a:gd name="T89" fmla="*/ 313 h 534"/>
                <a:gd name="T90" fmla="*/ 185 w 677"/>
                <a:gd name="T91" fmla="*/ 334 h 534"/>
                <a:gd name="T92" fmla="*/ 157 w 677"/>
                <a:gd name="T93" fmla="*/ 320 h 534"/>
                <a:gd name="T94" fmla="*/ 111 w 677"/>
                <a:gd name="T95" fmla="*/ 313 h 534"/>
                <a:gd name="T96" fmla="*/ 84 w 677"/>
                <a:gd name="T97" fmla="*/ 310 h 534"/>
                <a:gd name="T98" fmla="*/ 40 w 677"/>
                <a:gd name="T99" fmla="*/ 323 h 534"/>
                <a:gd name="T100" fmla="*/ 19 w 677"/>
                <a:gd name="T101" fmla="*/ 296 h 53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77"/>
                <a:gd name="T154" fmla="*/ 0 h 534"/>
                <a:gd name="T155" fmla="*/ 677 w 677"/>
                <a:gd name="T156" fmla="*/ 534 h 53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77" h="534">
                  <a:moveTo>
                    <a:pt x="0" y="281"/>
                  </a:moveTo>
                  <a:lnTo>
                    <a:pt x="16" y="266"/>
                  </a:lnTo>
                  <a:lnTo>
                    <a:pt x="17" y="226"/>
                  </a:lnTo>
                  <a:lnTo>
                    <a:pt x="49" y="228"/>
                  </a:lnTo>
                  <a:lnTo>
                    <a:pt x="73" y="202"/>
                  </a:lnTo>
                  <a:lnTo>
                    <a:pt x="139" y="200"/>
                  </a:lnTo>
                  <a:lnTo>
                    <a:pt x="149" y="214"/>
                  </a:lnTo>
                  <a:lnTo>
                    <a:pt x="171" y="218"/>
                  </a:lnTo>
                  <a:lnTo>
                    <a:pt x="179" y="198"/>
                  </a:lnTo>
                  <a:lnTo>
                    <a:pt x="227" y="200"/>
                  </a:lnTo>
                  <a:lnTo>
                    <a:pt x="231" y="184"/>
                  </a:lnTo>
                  <a:lnTo>
                    <a:pt x="289" y="190"/>
                  </a:lnTo>
                  <a:lnTo>
                    <a:pt x="303" y="172"/>
                  </a:lnTo>
                  <a:lnTo>
                    <a:pt x="405" y="176"/>
                  </a:lnTo>
                  <a:lnTo>
                    <a:pt x="413" y="158"/>
                  </a:lnTo>
                  <a:lnTo>
                    <a:pt x="437" y="158"/>
                  </a:lnTo>
                  <a:lnTo>
                    <a:pt x="437" y="124"/>
                  </a:lnTo>
                  <a:lnTo>
                    <a:pt x="451" y="120"/>
                  </a:lnTo>
                  <a:lnTo>
                    <a:pt x="455" y="90"/>
                  </a:lnTo>
                  <a:lnTo>
                    <a:pt x="473" y="94"/>
                  </a:lnTo>
                  <a:lnTo>
                    <a:pt x="483" y="78"/>
                  </a:lnTo>
                  <a:lnTo>
                    <a:pt x="503" y="84"/>
                  </a:lnTo>
                  <a:lnTo>
                    <a:pt x="527" y="50"/>
                  </a:lnTo>
                  <a:lnTo>
                    <a:pt x="554" y="60"/>
                  </a:lnTo>
                  <a:lnTo>
                    <a:pt x="559" y="42"/>
                  </a:lnTo>
                  <a:lnTo>
                    <a:pt x="565" y="32"/>
                  </a:lnTo>
                  <a:lnTo>
                    <a:pt x="597" y="32"/>
                  </a:lnTo>
                  <a:lnTo>
                    <a:pt x="597" y="14"/>
                  </a:lnTo>
                  <a:lnTo>
                    <a:pt x="627" y="18"/>
                  </a:lnTo>
                  <a:lnTo>
                    <a:pt x="638" y="0"/>
                  </a:lnTo>
                  <a:lnTo>
                    <a:pt x="661" y="2"/>
                  </a:lnTo>
                  <a:lnTo>
                    <a:pt x="664" y="17"/>
                  </a:lnTo>
                  <a:lnTo>
                    <a:pt x="677" y="20"/>
                  </a:lnTo>
                  <a:lnTo>
                    <a:pt x="673" y="41"/>
                  </a:lnTo>
                  <a:lnTo>
                    <a:pt x="646" y="47"/>
                  </a:lnTo>
                  <a:lnTo>
                    <a:pt x="651" y="80"/>
                  </a:lnTo>
                  <a:lnTo>
                    <a:pt x="677" y="83"/>
                  </a:lnTo>
                  <a:lnTo>
                    <a:pt x="673" y="106"/>
                  </a:lnTo>
                  <a:lnTo>
                    <a:pt x="659" y="112"/>
                  </a:lnTo>
                  <a:lnTo>
                    <a:pt x="643" y="132"/>
                  </a:lnTo>
                  <a:lnTo>
                    <a:pt x="651" y="142"/>
                  </a:lnTo>
                  <a:lnTo>
                    <a:pt x="637" y="168"/>
                  </a:lnTo>
                  <a:lnTo>
                    <a:pt x="635" y="134"/>
                  </a:lnTo>
                  <a:lnTo>
                    <a:pt x="611" y="132"/>
                  </a:lnTo>
                  <a:lnTo>
                    <a:pt x="603" y="146"/>
                  </a:lnTo>
                  <a:lnTo>
                    <a:pt x="581" y="146"/>
                  </a:lnTo>
                  <a:lnTo>
                    <a:pt x="565" y="172"/>
                  </a:lnTo>
                  <a:lnTo>
                    <a:pt x="549" y="194"/>
                  </a:lnTo>
                  <a:lnTo>
                    <a:pt x="532" y="206"/>
                  </a:lnTo>
                  <a:lnTo>
                    <a:pt x="511" y="224"/>
                  </a:lnTo>
                  <a:lnTo>
                    <a:pt x="495" y="238"/>
                  </a:lnTo>
                  <a:lnTo>
                    <a:pt x="477" y="256"/>
                  </a:lnTo>
                  <a:lnTo>
                    <a:pt x="480" y="287"/>
                  </a:lnTo>
                  <a:lnTo>
                    <a:pt x="463" y="296"/>
                  </a:lnTo>
                  <a:lnTo>
                    <a:pt x="461" y="310"/>
                  </a:lnTo>
                  <a:lnTo>
                    <a:pt x="450" y="325"/>
                  </a:lnTo>
                  <a:lnTo>
                    <a:pt x="420" y="323"/>
                  </a:lnTo>
                  <a:lnTo>
                    <a:pt x="421" y="368"/>
                  </a:lnTo>
                  <a:lnTo>
                    <a:pt x="421" y="388"/>
                  </a:lnTo>
                  <a:lnTo>
                    <a:pt x="406" y="406"/>
                  </a:lnTo>
                  <a:lnTo>
                    <a:pt x="397" y="409"/>
                  </a:lnTo>
                  <a:lnTo>
                    <a:pt x="395" y="434"/>
                  </a:lnTo>
                  <a:lnTo>
                    <a:pt x="381" y="438"/>
                  </a:lnTo>
                  <a:lnTo>
                    <a:pt x="379" y="466"/>
                  </a:lnTo>
                  <a:lnTo>
                    <a:pt x="369" y="484"/>
                  </a:lnTo>
                  <a:lnTo>
                    <a:pt x="335" y="518"/>
                  </a:lnTo>
                  <a:lnTo>
                    <a:pt x="319" y="534"/>
                  </a:lnTo>
                  <a:lnTo>
                    <a:pt x="317" y="498"/>
                  </a:lnTo>
                  <a:lnTo>
                    <a:pt x="311" y="486"/>
                  </a:lnTo>
                  <a:lnTo>
                    <a:pt x="307" y="472"/>
                  </a:lnTo>
                  <a:lnTo>
                    <a:pt x="301" y="460"/>
                  </a:lnTo>
                  <a:lnTo>
                    <a:pt x="289" y="456"/>
                  </a:lnTo>
                  <a:lnTo>
                    <a:pt x="293" y="434"/>
                  </a:lnTo>
                  <a:lnTo>
                    <a:pt x="313" y="438"/>
                  </a:lnTo>
                  <a:lnTo>
                    <a:pt x="323" y="420"/>
                  </a:lnTo>
                  <a:lnTo>
                    <a:pt x="335" y="418"/>
                  </a:lnTo>
                  <a:lnTo>
                    <a:pt x="337" y="398"/>
                  </a:lnTo>
                  <a:lnTo>
                    <a:pt x="345" y="384"/>
                  </a:lnTo>
                  <a:lnTo>
                    <a:pt x="346" y="361"/>
                  </a:lnTo>
                  <a:lnTo>
                    <a:pt x="321" y="360"/>
                  </a:lnTo>
                  <a:lnTo>
                    <a:pt x="317" y="342"/>
                  </a:lnTo>
                  <a:lnTo>
                    <a:pt x="310" y="340"/>
                  </a:lnTo>
                  <a:lnTo>
                    <a:pt x="291" y="338"/>
                  </a:lnTo>
                  <a:lnTo>
                    <a:pt x="294" y="314"/>
                  </a:lnTo>
                  <a:lnTo>
                    <a:pt x="279" y="302"/>
                  </a:lnTo>
                  <a:lnTo>
                    <a:pt x="279" y="278"/>
                  </a:lnTo>
                  <a:lnTo>
                    <a:pt x="238" y="278"/>
                  </a:lnTo>
                  <a:lnTo>
                    <a:pt x="240" y="295"/>
                  </a:lnTo>
                  <a:lnTo>
                    <a:pt x="226" y="301"/>
                  </a:lnTo>
                  <a:lnTo>
                    <a:pt x="220" y="313"/>
                  </a:lnTo>
                  <a:lnTo>
                    <a:pt x="196" y="313"/>
                  </a:lnTo>
                  <a:lnTo>
                    <a:pt x="185" y="334"/>
                  </a:lnTo>
                  <a:lnTo>
                    <a:pt x="166" y="338"/>
                  </a:lnTo>
                  <a:lnTo>
                    <a:pt x="157" y="320"/>
                  </a:lnTo>
                  <a:lnTo>
                    <a:pt x="124" y="323"/>
                  </a:lnTo>
                  <a:lnTo>
                    <a:pt x="111" y="313"/>
                  </a:lnTo>
                  <a:lnTo>
                    <a:pt x="99" y="310"/>
                  </a:lnTo>
                  <a:lnTo>
                    <a:pt x="84" y="310"/>
                  </a:lnTo>
                  <a:lnTo>
                    <a:pt x="70" y="323"/>
                  </a:lnTo>
                  <a:lnTo>
                    <a:pt x="40" y="323"/>
                  </a:lnTo>
                  <a:lnTo>
                    <a:pt x="21" y="316"/>
                  </a:lnTo>
                  <a:lnTo>
                    <a:pt x="19" y="296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" name="Freeform 34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 bwMode="invGray">
            <a:xfrm>
              <a:off x="2778" y="2014"/>
              <a:ext cx="96" cy="128"/>
            </a:xfrm>
            <a:custGeom>
              <a:avLst/>
              <a:gdLst>
                <a:gd name="T0" fmla="*/ 74 w 146"/>
                <a:gd name="T1" fmla="*/ 178 h 178"/>
                <a:gd name="T2" fmla="*/ 52 w 146"/>
                <a:gd name="T3" fmla="*/ 176 h 178"/>
                <a:gd name="T4" fmla="*/ 54 w 146"/>
                <a:gd name="T5" fmla="*/ 154 h 178"/>
                <a:gd name="T6" fmla="*/ 36 w 146"/>
                <a:gd name="T7" fmla="*/ 152 h 178"/>
                <a:gd name="T8" fmla="*/ 26 w 146"/>
                <a:gd name="T9" fmla="*/ 140 h 178"/>
                <a:gd name="T10" fmla="*/ 12 w 146"/>
                <a:gd name="T11" fmla="*/ 140 h 178"/>
                <a:gd name="T12" fmla="*/ 12 w 146"/>
                <a:gd name="T13" fmla="*/ 108 h 178"/>
                <a:gd name="T14" fmla="*/ 0 w 146"/>
                <a:gd name="T15" fmla="*/ 90 h 178"/>
                <a:gd name="T16" fmla="*/ 0 w 146"/>
                <a:gd name="T17" fmla="*/ 64 h 178"/>
                <a:gd name="T18" fmla="*/ 24 w 146"/>
                <a:gd name="T19" fmla="*/ 40 h 178"/>
                <a:gd name="T20" fmla="*/ 38 w 146"/>
                <a:gd name="T21" fmla="*/ 32 h 178"/>
                <a:gd name="T22" fmla="*/ 50 w 146"/>
                <a:gd name="T23" fmla="*/ 32 h 178"/>
                <a:gd name="T24" fmla="*/ 56 w 146"/>
                <a:gd name="T25" fmla="*/ 20 h 178"/>
                <a:gd name="T26" fmla="*/ 114 w 146"/>
                <a:gd name="T27" fmla="*/ 20 h 178"/>
                <a:gd name="T28" fmla="*/ 136 w 146"/>
                <a:gd name="T29" fmla="*/ 0 h 178"/>
                <a:gd name="T30" fmla="*/ 146 w 146"/>
                <a:gd name="T31" fmla="*/ 18 h 178"/>
                <a:gd name="T32" fmla="*/ 140 w 146"/>
                <a:gd name="T33" fmla="*/ 38 h 178"/>
                <a:gd name="T34" fmla="*/ 133 w 146"/>
                <a:gd name="T35" fmla="*/ 50 h 178"/>
                <a:gd name="T36" fmla="*/ 128 w 146"/>
                <a:gd name="T37" fmla="*/ 74 h 178"/>
                <a:gd name="T38" fmla="*/ 90 w 146"/>
                <a:gd name="T39" fmla="*/ 100 h 178"/>
                <a:gd name="T40" fmla="*/ 90 w 146"/>
                <a:gd name="T41" fmla="*/ 150 h 178"/>
                <a:gd name="T42" fmla="*/ 76 w 146"/>
                <a:gd name="T43" fmla="*/ 158 h 178"/>
                <a:gd name="T44" fmla="*/ 74 w 146"/>
                <a:gd name="T45" fmla="*/ 178 h 1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6"/>
                <a:gd name="T70" fmla="*/ 0 h 178"/>
                <a:gd name="T71" fmla="*/ 146 w 146"/>
                <a:gd name="T72" fmla="*/ 178 h 1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6" h="178">
                  <a:moveTo>
                    <a:pt x="74" y="178"/>
                  </a:moveTo>
                  <a:lnTo>
                    <a:pt x="52" y="176"/>
                  </a:lnTo>
                  <a:lnTo>
                    <a:pt x="54" y="154"/>
                  </a:lnTo>
                  <a:lnTo>
                    <a:pt x="36" y="152"/>
                  </a:lnTo>
                  <a:lnTo>
                    <a:pt x="26" y="140"/>
                  </a:lnTo>
                  <a:lnTo>
                    <a:pt x="12" y="140"/>
                  </a:lnTo>
                  <a:lnTo>
                    <a:pt x="12" y="108"/>
                  </a:lnTo>
                  <a:lnTo>
                    <a:pt x="0" y="90"/>
                  </a:lnTo>
                  <a:lnTo>
                    <a:pt x="0" y="64"/>
                  </a:lnTo>
                  <a:lnTo>
                    <a:pt x="24" y="40"/>
                  </a:lnTo>
                  <a:lnTo>
                    <a:pt x="38" y="32"/>
                  </a:lnTo>
                  <a:lnTo>
                    <a:pt x="50" y="32"/>
                  </a:lnTo>
                  <a:lnTo>
                    <a:pt x="56" y="20"/>
                  </a:lnTo>
                  <a:lnTo>
                    <a:pt x="114" y="20"/>
                  </a:lnTo>
                  <a:lnTo>
                    <a:pt x="136" y="0"/>
                  </a:lnTo>
                  <a:lnTo>
                    <a:pt x="146" y="18"/>
                  </a:lnTo>
                  <a:lnTo>
                    <a:pt x="140" y="38"/>
                  </a:lnTo>
                  <a:lnTo>
                    <a:pt x="133" y="50"/>
                  </a:lnTo>
                  <a:lnTo>
                    <a:pt x="128" y="74"/>
                  </a:lnTo>
                  <a:lnTo>
                    <a:pt x="90" y="100"/>
                  </a:lnTo>
                  <a:lnTo>
                    <a:pt x="90" y="150"/>
                  </a:lnTo>
                  <a:lnTo>
                    <a:pt x="76" y="158"/>
                  </a:lnTo>
                  <a:lnTo>
                    <a:pt x="74" y="17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Freeform 35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invGray">
            <a:xfrm>
              <a:off x="1824" y="1422"/>
              <a:ext cx="227" cy="181"/>
            </a:xfrm>
            <a:custGeom>
              <a:avLst/>
              <a:gdLst>
                <a:gd name="T0" fmla="*/ 41 w 349"/>
                <a:gd name="T1" fmla="*/ 230 h 256"/>
                <a:gd name="T2" fmla="*/ 19 w 349"/>
                <a:gd name="T3" fmla="*/ 230 h 256"/>
                <a:gd name="T4" fmla="*/ 19 w 349"/>
                <a:gd name="T5" fmla="*/ 146 h 256"/>
                <a:gd name="T6" fmla="*/ 0 w 349"/>
                <a:gd name="T7" fmla="*/ 136 h 256"/>
                <a:gd name="T8" fmla="*/ 15 w 349"/>
                <a:gd name="T9" fmla="*/ 119 h 256"/>
                <a:gd name="T10" fmla="*/ 18 w 349"/>
                <a:gd name="T11" fmla="*/ 99 h 256"/>
                <a:gd name="T12" fmla="*/ 19 w 349"/>
                <a:gd name="T13" fmla="*/ 57 h 256"/>
                <a:gd name="T14" fmla="*/ 35 w 349"/>
                <a:gd name="T15" fmla="*/ 45 h 256"/>
                <a:gd name="T16" fmla="*/ 49 w 349"/>
                <a:gd name="T17" fmla="*/ 30 h 256"/>
                <a:gd name="T18" fmla="*/ 63 w 349"/>
                <a:gd name="T19" fmla="*/ 17 h 256"/>
                <a:gd name="T20" fmla="*/ 96 w 349"/>
                <a:gd name="T21" fmla="*/ 17 h 256"/>
                <a:gd name="T22" fmla="*/ 103 w 349"/>
                <a:gd name="T23" fmla="*/ 30 h 256"/>
                <a:gd name="T24" fmla="*/ 139 w 349"/>
                <a:gd name="T25" fmla="*/ 30 h 256"/>
                <a:gd name="T26" fmla="*/ 159 w 349"/>
                <a:gd name="T27" fmla="*/ 0 h 256"/>
                <a:gd name="T28" fmla="*/ 175 w 349"/>
                <a:gd name="T29" fmla="*/ 4 h 256"/>
                <a:gd name="T30" fmla="*/ 187 w 349"/>
                <a:gd name="T31" fmla="*/ 20 h 256"/>
                <a:gd name="T32" fmla="*/ 191 w 349"/>
                <a:gd name="T33" fmla="*/ 38 h 256"/>
                <a:gd name="T34" fmla="*/ 205 w 349"/>
                <a:gd name="T35" fmla="*/ 55 h 256"/>
                <a:gd name="T36" fmla="*/ 237 w 349"/>
                <a:gd name="T37" fmla="*/ 52 h 256"/>
                <a:gd name="T38" fmla="*/ 253 w 349"/>
                <a:gd name="T39" fmla="*/ 70 h 256"/>
                <a:gd name="T40" fmla="*/ 271 w 349"/>
                <a:gd name="T41" fmla="*/ 88 h 256"/>
                <a:gd name="T42" fmla="*/ 283 w 349"/>
                <a:gd name="T43" fmla="*/ 94 h 256"/>
                <a:gd name="T44" fmla="*/ 299 w 349"/>
                <a:gd name="T45" fmla="*/ 96 h 256"/>
                <a:gd name="T46" fmla="*/ 311 w 349"/>
                <a:gd name="T47" fmla="*/ 118 h 256"/>
                <a:gd name="T48" fmla="*/ 329 w 349"/>
                <a:gd name="T49" fmla="*/ 124 h 256"/>
                <a:gd name="T50" fmla="*/ 343 w 349"/>
                <a:gd name="T51" fmla="*/ 124 h 256"/>
                <a:gd name="T52" fmla="*/ 349 w 349"/>
                <a:gd name="T53" fmla="*/ 140 h 256"/>
                <a:gd name="T54" fmla="*/ 349 w 349"/>
                <a:gd name="T55" fmla="*/ 162 h 256"/>
                <a:gd name="T56" fmla="*/ 341 w 349"/>
                <a:gd name="T57" fmla="*/ 180 h 256"/>
                <a:gd name="T58" fmla="*/ 326 w 349"/>
                <a:gd name="T59" fmla="*/ 201 h 256"/>
                <a:gd name="T60" fmla="*/ 306 w 349"/>
                <a:gd name="T61" fmla="*/ 217 h 256"/>
                <a:gd name="T62" fmla="*/ 300 w 349"/>
                <a:gd name="T63" fmla="*/ 236 h 256"/>
                <a:gd name="T64" fmla="*/ 284 w 349"/>
                <a:gd name="T65" fmla="*/ 253 h 256"/>
                <a:gd name="T66" fmla="*/ 247 w 349"/>
                <a:gd name="T67" fmla="*/ 256 h 256"/>
                <a:gd name="T68" fmla="*/ 193 w 349"/>
                <a:gd name="T69" fmla="*/ 256 h 256"/>
                <a:gd name="T70" fmla="*/ 189 w 349"/>
                <a:gd name="T71" fmla="*/ 236 h 256"/>
                <a:gd name="T72" fmla="*/ 125 w 349"/>
                <a:gd name="T73" fmla="*/ 240 h 256"/>
                <a:gd name="T74" fmla="*/ 125 w 349"/>
                <a:gd name="T75" fmla="*/ 214 h 256"/>
                <a:gd name="T76" fmla="*/ 137 w 349"/>
                <a:gd name="T77" fmla="*/ 204 h 256"/>
                <a:gd name="T78" fmla="*/ 138 w 349"/>
                <a:gd name="T79" fmla="*/ 172 h 256"/>
                <a:gd name="T80" fmla="*/ 105 w 349"/>
                <a:gd name="T81" fmla="*/ 172 h 256"/>
                <a:gd name="T82" fmla="*/ 93 w 349"/>
                <a:gd name="T83" fmla="*/ 185 h 256"/>
                <a:gd name="T84" fmla="*/ 82 w 349"/>
                <a:gd name="T85" fmla="*/ 172 h 256"/>
                <a:gd name="T86" fmla="*/ 71 w 349"/>
                <a:gd name="T87" fmla="*/ 184 h 256"/>
                <a:gd name="T88" fmla="*/ 71 w 349"/>
                <a:gd name="T89" fmla="*/ 210 h 256"/>
                <a:gd name="T90" fmla="*/ 47 w 349"/>
                <a:gd name="T91" fmla="*/ 214 h 256"/>
                <a:gd name="T92" fmla="*/ 41 w 349"/>
                <a:gd name="T93" fmla="*/ 230 h 2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49"/>
                <a:gd name="T142" fmla="*/ 0 h 256"/>
                <a:gd name="T143" fmla="*/ 349 w 349"/>
                <a:gd name="T144" fmla="*/ 256 h 2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49" h="256">
                  <a:moveTo>
                    <a:pt x="41" y="230"/>
                  </a:moveTo>
                  <a:lnTo>
                    <a:pt x="19" y="230"/>
                  </a:lnTo>
                  <a:lnTo>
                    <a:pt x="19" y="146"/>
                  </a:lnTo>
                  <a:lnTo>
                    <a:pt x="0" y="136"/>
                  </a:lnTo>
                  <a:lnTo>
                    <a:pt x="15" y="119"/>
                  </a:lnTo>
                  <a:lnTo>
                    <a:pt x="18" y="99"/>
                  </a:lnTo>
                  <a:lnTo>
                    <a:pt x="19" y="57"/>
                  </a:lnTo>
                  <a:lnTo>
                    <a:pt x="35" y="45"/>
                  </a:lnTo>
                  <a:lnTo>
                    <a:pt x="49" y="30"/>
                  </a:lnTo>
                  <a:lnTo>
                    <a:pt x="63" y="17"/>
                  </a:lnTo>
                  <a:lnTo>
                    <a:pt x="96" y="17"/>
                  </a:lnTo>
                  <a:lnTo>
                    <a:pt x="103" y="30"/>
                  </a:lnTo>
                  <a:lnTo>
                    <a:pt x="139" y="30"/>
                  </a:lnTo>
                  <a:lnTo>
                    <a:pt x="159" y="0"/>
                  </a:lnTo>
                  <a:lnTo>
                    <a:pt x="175" y="4"/>
                  </a:lnTo>
                  <a:lnTo>
                    <a:pt x="187" y="20"/>
                  </a:lnTo>
                  <a:lnTo>
                    <a:pt x="191" y="38"/>
                  </a:lnTo>
                  <a:lnTo>
                    <a:pt x="205" y="55"/>
                  </a:lnTo>
                  <a:lnTo>
                    <a:pt x="237" y="52"/>
                  </a:lnTo>
                  <a:lnTo>
                    <a:pt x="253" y="70"/>
                  </a:lnTo>
                  <a:lnTo>
                    <a:pt x="271" y="88"/>
                  </a:lnTo>
                  <a:lnTo>
                    <a:pt x="283" y="94"/>
                  </a:lnTo>
                  <a:lnTo>
                    <a:pt x="299" y="96"/>
                  </a:lnTo>
                  <a:lnTo>
                    <a:pt x="311" y="118"/>
                  </a:lnTo>
                  <a:lnTo>
                    <a:pt x="329" y="124"/>
                  </a:lnTo>
                  <a:lnTo>
                    <a:pt x="343" y="124"/>
                  </a:lnTo>
                  <a:lnTo>
                    <a:pt x="349" y="140"/>
                  </a:lnTo>
                  <a:lnTo>
                    <a:pt x="349" y="162"/>
                  </a:lnTo>
                  <a:lnTo>
                    <a:pt x="341" y="180"/>
                  </a:lnTo>
                  <a:lnTo>
                    <a:pt x="326" y="201"/>
                  </a:lnTo>
                  <a:lnTo>
                    <a:pt x="306" y="217"/>
                  </a:lnTo>
                  <a:lnTo>
                    <a:pt x="300" y="236"/>
                  </a:lnTo>
                  <a:lnTo>
                    <a:pt x="284" y="253"/>
                  </a:lnTo>
                  <a:lnTo>
                    <a:pt x="247" y="256"/>
                  </a:lnTo>
                  <a:lnTo>
                    <a:pt x="193" y="256"/>
                  </a:lnTo>
                  <a:lnTo>
                    <a:pt x="189" y="236"/>
                  </a:lnTo>
                  <a:lnTo>
                    <a:pt x="125" y="240"/>
                  </a:lnTo>
                  <a:lnTo>
                    <a:pt x="125" y="214"/>
                  </a:lnTo>
                  <a:lnTo>
                    <a:pt x="137" y="204"/>
                  </a:lnTo>
                  <a:lnTo>
                    <a:pt x="138" y="172"/>
                  </a:lnTo>
                  <a:lnTo>
                    <a:pt x="105" y="172"/>
                  </a:lnTo>
                  <a:lnTo>
                    <a:pt x="93" y="185"/>
                  </a:lnTo>
                  <a:lnTo>
                    <a:pt x="82" y="172"/>
                  </a:lnTo>
                  <a:lnTo>
                    <a:pt x="71" y="184"/>
                  </a:lnTo>
                  <a:lnTo>
                    <a:pt x="71" y="210"/>
                  </a:lnTo>
                  <a:lnTo>
                    <a:pt x="47" y="214"/>
                  </a:lnTo>
                  <a:lnTo>
                    <a:pt x="41" y="2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" name="Freeform 36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invGray">
            <a:xfrm>
              <a:off x="2208" y="1760"/>
              <a:ext cx="367" cy="318"/>
            </a:xfrm>
            <a:custGeom>
              <a:avLst/>
              <a:gdLst>
                <a:gd name="T0" fmla="*/ 111 w 560"/>
                <a:gd name="T1" fmla="*/ 186 h 456"/>
                <a:gd name="T2" fmla="*/ 82 w 560"/>
                <a:gd name="T3" fmla="*/ 116 h 456"/>
                <a:gd name="T4" fmla="*/ 123 w 560"/>
                <a:gd name="T5" fmla="*/ 97 h 456"/>
                <a:gd name="T6" fmla="*/ 94 w 560"/>
                <a:gd name="T7" fmla="*/ 70 h 456"/>
                <a:gd name="T8" fmla="*/ 70 w 560"/>
                <a:gd name="T9" fmla="*/ 28 h 456"/>
                <a:gd name="T10" fmla="*/ 90 w 560"/>
                <a:gd name="T11" fmla="*/ 0 h 456"/>
                <a:gd name="T12" fmla="*/ 123 w 560"/>
                <a:gd name="T13" fmla="*/ 16 h 456"/>
                <a:gd name="T14" fmla="*/ 143 w 560"/>
                <a:gd name="T15" fmla="*/ 34 h 456"/>
                <a:gd name="T16" fmla="*/ 162 w 560"/>
                <a:gd name="T17" fmla="*/ 54 h 456"/>
                <a:gd name="T18" fmla="*/ 186 w 560"/>
                <a:gd name="T19" fmla="*/ 72 h 456"/>
                <a:gd name="T20" fmla="*/ 218 w 560"/>
                <a:gd name="T21" fmla="*/ 90 h 456"/>
                <a:gd name="T22" fmla="*/ 266 w 560"/>
                <a:gd name="T23" fmla="*/ 94 h 456"/>
                <a:gd name="T24" fmla="*/ 292 w 560"/>
                <a:gd name="T25" fmla="*/ 124 h 456"/>
                <a:gd name="T26" fmla="*/ 360 w 560"/>
                <a:gd name="T27" fmla="*/ 122 h 456"/>
                <a:gd name="T28" fmla="*/ 436 w 560"/>
                <a:gd name="T29" fmla="*/ 134 h 456"/>
                <a:gd name="T30" fmla="*/ 474 w 560"/>
                <a:gd name="T31" fmla="*/ 146 h 456"/>
                <a:gd name="T32" fmla="*/ 518 w 560"/>
                <a:gd name="T33" fmla="*/ 134 h 456"/>
                <a:gd name="T34" fmla="*/ 532 w 560"/>
                <a:gd name="T35" fmla="*/ 120 h 456"/>
                <a:gd name="T36" fmla="*/ 560 w 560"/>
                <a:gd name="T37" fmla="*/ 118 h 456"/>
                <a:gd name="T38" fmla="*/ 554 w 560"/>
                <a:gd name="T39" fmla="*/ 156 h 456"/>
                <a:gd name="T40" fmla="*/ 519 w 560"/>
                <a:gd name="T41" fmla="*/ 163 h 456"/>
                <a:gd name="T42" fmla="*/ 507 w 560"/>
                <a:gd name="T43" fmla="*/ 212 h 456"/>
                <a:gd name="T44" fmla="*/ 532 w 560"/>
                <a:gd name="T45" fmla="*/ 232 h 456"/>
                <a:gd name="T46" fmla="*/ 506 w 560"/>
                <a:gd name="T47" fmla="*/ 252 h 456"/>
                <a:gd name="T48" fmla="*/ 495 w 560"/>
                <a:gd name="T49" fmla="*/ 287 h 456"/>
                <a:gd name="T50" fmla="*/ 518 w 560"/>
                <a:gd name="T51" fmla="*/ 322 h 456"/>
                <a:gd name="T52" fmla="*/ 504 w 560"/>
                <a:gd name="T53" fmla="*/ 344 h 456"/>
                <a:gd name="T54" fmla="*/ 456 w 560"/>
                <a:gd name="T55" fmla="*/ 370 h 456"/>
                <a:gd name="T56" fmla="*/ 429 w 560"/>
                <a:gd name="T57" fmla="*/ 385 h 456"/>
                <a:gd name="T58" fmla="*/ 390 w 560"/>
                <a:gd name="T59" fmla="*/ 404 h 456"/>
                <a:gd name="T60" fmla="*/ 366 w 560"/>
                <a:gd name="T61" fmla="*/ 436 h 456"/>
                <a:gd name="T62" fmla="*/ 296 w 560"/>
                <a:gd name="T63" fmla="*/ 436 h 456"/>
                <a:gd name="T64" fmla="*/ 254 w 560"/>
                <a:gd name="T65" fmla="*/ 422 h 456"/>
                <a:gd name="T66" fmla="*/ 227 w 560"/>
                <a:gd name="T67" fmla="*/ 412 h 456"/>
                <a:gd name="T68" fmla="*/ 147 w 560"/>
                <a:gd name="T69" fmla="*/ 394 h 456"/>
                <a:gd name="T70" fmla="*/ 110 w 560"/>
                <a:gd name="T71" fmla="*/ 412 h 456"/>
                <a:gd name="T72" fmla="*/ 53 w 560"/>
                <a:gd name="T73" fmla="*/ 423 h 456"/>
                <a:gd name="T74" fmla="*/ 29 w 560"/>
                <a:gd name="T75" fmla="*/ 435 h 456"/>
                <a:gd name="T76" fmla="*/ 0 w 560"/>
                <a:gd name="T77" fmla="*/ 456 h 456"/>
                <a:gd name="T78" fmla="*/ 20 w 560"/>
                <a:gd name="T79" fmla="*/ 384 h 456"/>
                <a:gd name="T80" fmla="*/ 32 w 560"/>
                <a:gd name="T81" fmla="*/ 348 h 456"/>
                <a:gd name="T82" fmla="*/ 9 w 560"/>
                <a:gd name="T83" fmla="*/ 298 h 456"/>
                <a:gd name="T84" fmla="*/ 32 w 560"/>
                <a:gd name="T85" fmla="*/ 267 h 456"/>
                <a:gd name="T86" fmla="*/ 66 w 560"/>
                <a:gd name="T87" fmla="*/ 249 h 456"/>
                <a:gd name="T88" fmla="*/ 84 w 560"/>
                <a:gd name="T89" fmla="*/ 226 h 456"/>
                <a:gd name="T90" fmla="*/ 157 w 560"/>
                <a:gd name="T91" fmla="*/ 226 h 456"/>
                <a:gd name="T92" fmla="*/ 145 w 560"/>
                <a:gd name="T93" fmla="*/ 203 h 4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0"/>
                <a:gd name="T142" fmla="*/ 0 h 456"/>
                <a:gd name="T143" fmla="*/ 560 w 560"/>
                <a:gd name="T144" fmla="*/ 456 h 4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0" h="456">
                  <a:moveTo>
                    <a:pt x="117" y="199"/>
                  </a:moveTo>
                  <a:lnTo>
                    <a:pt x="111" y="186"/>
                  </a:lnTo>
                  <a:lnTo>
                    <a:pt x="83" y="187"/>
                  </a:lnTo>
                  <a:lnTo>
                    <a:pt x="82" y="116"/>
                  </a:lnTo>
                  <a:lnTo>
                    <a:pt x="123" y="118"/>
                  </a:lnTo>
                  <a:lnTo>
                    <a:pt x="123" y="97"/>
                  </a:lnTo>
                  <a:lnTo>
                    <a:pt x="110" y="86"/>
                  </a:lnTo>
                  <a:lnTo>
                    <a:pt x="94" y="70"/>
                  </a:lnTo>
                  <a:lnTo>
                    <a:pt x="76" y="56"/>
                  </a:lnTo>
                  <a:lnTo>
                    <a:pt x="70" y="28"/>
                  </a:lnTo>
                  <a:lnTo>
                    <a:pt x="80" y="12"/>
                  </a:lnTo>
                  <a:lnTo>
                    <a:pt x="90" y="0"/>
                  </a:lnTo>
                  <a:lnTo>
                    <a:pt x="119" y="0"/>
                  </a:lnTo>
                  <a:lnTo>
                    <a:pt x="123" y="16"/>
                  </a:lnTo>
                  <a:lnTo>
                    <a:pt x="143" y="19"/>
                  </a:lnTo>
                  <a:lnTo>
                    <a:pt x="143" y="34"/>
                  </a:lnTo>
                  <a:lnTo>
                    <a:pt x="158" y="40"/>
                  </a:lnTo>
                  <a:lnTo>
                    <a:pt x="162" y="54"/>
                  </a:lnTo>
                  <a:lnTo>
                    <a:pt x="159" y="70"/>
                  </a:lnTo>
                  <a:lnTo>
                    <a:pt x="186" y="72"/>
                  </a:lnTo>
                  <a:lnTo>
                    <a:pt x="202" y="68"/>
                  </a:lnTo>
                  <a:lnTo>
                    <a:pt x="218" y="90"/>
                  </a:lnTo>
                  <a:lnTo>
                    <a:pt x="230" y="94"/>
                  </a:lnTo>
                  <a:lnTo>
                    <a:pt x="266" y="94"/>
                  </a:lnTo>
                  <a:lnTo>
                    <a:pt x="278" y="112"/>
                  </a:lnTo>
                  <a:lnTo>
                    <a:pt x="292" y="124"/>
                  </a:lnTo>
                  <a:lnTo>
                    <a:pt x="336" y="122"/>
                  </a:lnTo>
                  <a:lnTo>
                    <a:pt x="360" y="122"/>
                  </a:lnTo>
                  <a:lnTo>
                    <a:pt x="364" y="136"/>
                  </a:lnTo>
                  <a:lnTo>
                    <a:pt x="436" y="134"/>
                  </a:lnTo>
                  <a:lnTo>
                    <a:pt x="442" y="148"/>
                  </a:lnTo>
                  <a:lnTo>
                    <a:pt x="474" y="146"/>
                  </a:lnTo>
                  <a:lnTo>
                    <a:pt x="480" y="132"/>
                  </a:lnTo>
                  <a:lnTo>
                    <a:pt x="518" y="134"/>
                  </a:lnTo>
                  <a:lnTo>
                    <a:pt x="532" y="132"/>
                  </a:lnTo>
                  <a:lnTo>
                    <a:pt x="532" y="120"/>
                  </a:lnTo>
                  <a:lnTo>
                    <a:pt x="540" y="106"/>
                  </a:lnTo>
                  <a:lnTo>
                    <a:pt x="560" y="118"/>
                  </a:lnTo>
                  <a:lnTo>
                    <a:pt x="558" y="138"/>
                  </a:lnTo>
                  <a:lnTo>
                    <a:pt x="554" y="156"/>
                  </a:lnTo>
                  <a:lnTo>
                    <a:pt x="544" y="158"/>
                  </a:lnTo>
                  <a:lnTo>
                    <a:pt x="519" y="163"/>
                  </a:lnTo>
                  <a:lnTo>
                    <a:pt x="506" y="174"/>
                  </a:lnTo>
                  <a:lnTo>
                    <a:pt x="507" y="212"/>
                  </a:lnTo>
                  <a:lnTo>
                    <a:pt x="524" y="218"/>
                  </a:lnTo>
                  <a:lnTo>
                    <a:pt x="532" y="232"/>
                  </a:lnTo>
                  <a:lnTo>
                    <a:pt x="530" y="254"/>
                  </a:lnTo>
                  <a:lnTo>
                    <a:pt x="506" y="252"/>
                  </a:lnTo>
                  <a:lnTo>
                    <a:pt x="493" y="266"/>
                  </a:lnTo>
                  <a:lnTo>
                    <a:pt x="495" y="287"/>
                  </a:lnTo>
                  <a:lnTo>
                    <a:pt x="514" y="304"/>
                  </a:lnTo>
                  <a:lnTo>
                    <a:pt x="518" y="322"/>
                  </a:lnTo>
                  <a:lnTo>
                    <a:pt x="517" y="341"/>
                  </a:lnTo>
                  <a:lnTo>
                    <a:pt x="504" y="344"/>
                  </a:lnTo>
                  <a:lnTo>
                    <a:pt x="501" y="370"/>
                  </a:lnTo>
                  <a:lnTo>
                    <a:pt x="456" y="370"/>
                  </a:lnTo>
                  <a:lnTo>
                    <a:pt x="434" y="373"/>
                  </a:lnTo>
                  <a:lnTo>
                    <a:pt x="429" y="385"/>
                  </a:lnTo>
                  <a:lnTo>
                    <a:pt x="396" y="385"/>
                  </a:lnTo>
                  <a:lnTo>
                    <a:pt x="390" y="404"/>
                  </a:lnTo>
                  <a:lnTo>
                    <a:pt x="372" y="414"/>
                  </a:lnTo>
                  <a:lnTo>
                    <a:pt x="366" y="436"/>
                  </a:lnTo>
                  <a:lnTo>
                    <a:pt x="337" y="437"/>
                  </a:lnTo>
                  <a:lnTo>
                    <a:pt x="296" y="436"/>
                  </a:lnTo>
                  <a:lnTo>
                    <a:pt x="296" y="422"/>
                  </a:lnTo>
                  <a:lnTo>
                    <a:pt x="254" y="422"/>
                  </a:lnTo>
                  <a:lnTo>
                    <a:pt x="254" y="411"/>
                  </a:lnTo>
                  <a:lnTo>
                    <a:pt x="227" y="412"/>
                  </a:lnTo>
                  <a:lnTo>
                    <a:pt x="227" y="397"/>
                  </a:lnTo>
                  <a:lnTo>
                    <a:pt x="147" y="394"/>
                  </a:lnTo>
                  <a:lnTo>
                    <a:pt x="111" y="394"/>
                  </a:lnTo>
                  <a:lnTo>
                    <a:pt x="110" y="412"/>
                  </a:lnTo>
                  <a:lnTo>
                    <a:pt x="60" y="408"/>
                  </a:lnTo>
                  <a:lnTo>
                    <a:pt x="53" y="423"/>
                  </a:lnTo>
                  <a:lnTo>
                    <a:pt x="30" y="418"/>
                  </a:lnTo>
                  <a:lnTo>
                    <a:pt x="29" y="435"/>
                  </a:lnTo>
                  <a:lnTo>
                    <a:pt x="17" y="439"/>
                  </a:lnTo>
                  <a:lnTo>
                    <a:pt x="0" y="456"/>
                  </a:lnTo>
                  <a:lnTo>
                    <a:pt x="20" y="406"/>
                  </a:lnTo>
                  <a:lnTo>
                    <a:pt x="20" y="384"/>
                  </a:lnTo>
                  <a:lnTo>
                    <a:pt x="41" y="367"/>
                  </a:lnTo>
                  <a:lnTo>
                    <a:pt x="32" y="348"/>
                  </a:lnTo>
                  <a:lnTo>
                    <a:pt x="10" y="328"/>
                  </a:lnTo>
                  <a:lnTo>
                    <a:pt x="9" y="298"/>
                  </a:lnTo>
                  <a:lnTo>
                    <a:pt x="16" y="286"/>
                  </a:lnTo>
                  <a:lnTo>
                    <a:pt x="32" y="267"/>
                  </a:lnTo>
                  <a:lnTo>
                    <a:pt x="55" y="260"/>
                  </a:lnTo>
                  <a:lnTo>
                    <a:pt x="66" y="249"/>
                  </a:lnTo>
                  <a:lnTo>
                    <a:pt x="85" y="250"/>
                  </a:lnTo>
                  <a:lnTo>
                    <a:pt x="84" y="226"/>
                  </a:lnTo>
                  <a:lnTo>
                    <a:pt x="120" y="226"/>
                  </a:lnTo>
                  <a:lnTo>
                    <a:pt x="157" y="226"/>
                  </a:lnTo>
                  <a:lnTo>
                    <a:pt x="157" y="203"/>
                  </a:lnTo>
                  <a:lnTo>
                    <a:pt x="145" y="203"/>
                  </a:lnTo>
                  <a:lnTo>
                    <a:pt x="117" y="19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Freeform 37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 bwMode="invGray">
            <a:xfrm>
              <a:off x="1578" y="1445"/>
              <a:ext cx="243" cy="281"/>
            </a:xfrm>
            <a:custGeom>
              <a:avLst/>
              <a:gdLst>
                <a:gd name="T0" fmla="*/ 91 w 375"/>
                <a:gd name="T1" fmla="*/ 99 h 400"/>
                <a:gd name="T2" fmla="*/ 111 w 375"/>
                <a:gd name="T3" fmla="*/ 112 h 400"/>
                <a:gd name="T4" fmla="*/ 132 w 375"/>
                <a:gd name="T5" fmla="*/ 125 h 400"/>
                <a:gd name="T6" fmla="*/ 167 w 375"/>
                <a:gd name="T7" fmla="*/ 144 h 400"/>
                <a:gd name="T8" fmla="*/ 226 w 375"/>
                <a:gd name="T9" fmla="*/ 124 h 400"/>
                <a:gd name="T10" fmla="*/ 244 w 375"/>
                <a:gd name="T11" fmla="*/ 93 h 400"/>
                <a:gd name="T12" fmla="*/ 271 w 375"/>
                <a:gd name="T13" fmla="*/ 94 h 400"/>
                <a:gd name="T14" fmla="*/ 292 w 375"/>
                <a:gd name="T15" fmla="*/ 77 h 400"/>
                <a:gd name="T16" fmla="*/ 305 w 375"/>
                <a:gd name="T17" fmla="*/ 0 h 400"/>
                <a:gd name="T18" fmla="*/ 348 w 375"/>
                <a:gd name="T19" fmla="*/ 42 h 400"/>
                <a:gd name="T20" fmla="*/ 375 w 375"/>
                <a:gd name="T21" fmla="*/ 79 h 400"/>
                <a:gd name="T22" fmla="*/ 332 w 375"/>
                <a:gd name="T23" fmla="*/ 119 h 400"/>
                <a:gd name="T24" fmla="*/ 320 w 375"/>
                <a:gd name="T25" fmla="*/ 142 h 400"/>
                <a:gd name="T26" fmla="*/ 340 w 375"/>
                <a:gd name="T27" fmla="*/ 213 h 400"/>
                <a:gd name="T28" fmla="*/ 350 w 375"/>
                <a:gd name="T29" fmla="*/ 245 h 400"/>
                <a:gd name="T30" fmla="*/ 362 w 375"/>
                <a:gd name="T31" fmla="*/ 273 h 400"/>
                <a:gd name="T32" fmla="*/ 334 w 375"/>
                <a:gd name="T33" fmla="*/ 297 h 400"/>
                <a:gd name="T34" fmla="*/ 348 w 375"/>
                <a:gd name="T35" fmla="*/ 333 h 400"/>
                <a:gd name="T36" fmla="*/ 328 w 375"/>
                <a:gd name="T37" fmla="*/ 384 h 400"/>
                <a:gd name="T38" fmla="*/ 283 w 375"/>
                <a:gd name="T39" fmla="*/ 400 h 400"/>
                <a:gd name="T40" fmla="*/ 269 w 375"/>
                <a:gd name="T41" fmla="*/ 348 h 400"/>
                <a:gd name="T42" fmla="*/ 241 w 375"/>
                <a:gd name="T43" fmla="*/ 346 h 400"/>
                <a:gd name="T44" fmla="*/ 201 w 375"/>
                <a:gd name="T45" fmla="*/ 364 h 400"/>
                <a:gd name="T46" fmla="*/ 187 w 375"/>
                <a:gd name="T47" fmla="*/ 324 h 400"/>
                <a:gd name="T48" fmla="*/ 149 w 375"/>
                <a:gd name="T49" fmla="*/ 288 h 400"/>
                <a:gd name="T50" fmla="*/ 146 w 375"/>
                <a:gd name="T51" fmla="*/ 243 h 400"/>
                <a:gd name="T52" fmla="*/ 134 w 375"/>
                <a:gd name="T53" fmla="*/ 215 h 400"/>
                <a:gd name="T54" fmla="*/ 115 w 375"/>
                <a:gd name="T55" fmla="*/ 195 h 400"/>
                <a:gd name="T56" fmla="*/ 88 w 375"/>
                <a:gd name="T57" fmla="*/ 217 h 400"/>
                <a:gd name="T58" fmla="*/ 25 w 375"/>
                <a:gd name="T59" fmla="*/ 201 h 400"/>
                <a:gd name="T60" fmla="*/ 0 w 375"/>
                <a:gd name="T61" fmla="*/ 178 h 400"/>
                <a:gd name="T62" fmla="*/ 28 w 375"/>
                <a:gd name="T63" fmla="*/ 166 h 400"/>
                <a:gd name="T64" fmla="*/ 46 w 375"/>
                <a:gd name="T65" fmla="*/ 142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5"/>
                <a:gd name="T100" fmla="*/ 0 h 400"/>
                <a:gd name="T101" fmla="*/ 375 w 375"/>
                <a:gd name="T102" fmla="*/ 400 h 4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5" h="400">
                  <a:moveTo>
                    <a:pt x="45" y="96"/>
                  </a:moveTo>
                  <a:lnTo>
                    <a:pt x="91" y="99"/>
                  </a:lnTo>
                  <a:lnTo>
                    <a:pt x="94" y="111"/>
                  </a:lnTo>
                  <a:lnTo>
                    <a:pt x="111" y="112"/>
                  </a:lnTo>
                  <a:lnTo>
                    <a:pt x="112" y="127"/>
                  </a:lnTo>
                  <a:lnTo>
                    <a:pt x="132" y="125"/>
                  </a:lnTo>
                  <a:lnTo>
                    <a:pt x="143" y="144"/>
                  </a:lnTo>
                  <a:lnTo>
                    <a:pt x="167" y="144"/>
                  </a:lnTo>
                  <a:lnTo>
                    <a:pt x="172" y="126"/>
                  </a:lnTo>
                  <a:lnTo>
                    <a:pt x="226" y="124"/>
                  </a:lnTo>
                  <a:lnTo>
                    <a:pt x="232" y="103"/>
                  </a:lnTo>
                  <a:lnTo>
                    <a:pt x="244" y="93"/>
                  </a:lnTo>
                  <a:lnTo>
                    <a:pt x="253" y="82"/>
                  </a:lnTo>
                  <a:lnTo>
                    <a:pt x="271" y="94"/>
                  </a:lnTo>
                  <a:lnTo>
                    <a:pt x="282" y="97"/>
                  </a:lnTo>
                  <a:lnTo>
                    <a:pt x="292" y="77"/>
                  </a:lnTo>
                  <a:lnTo>
                    <a:pt x="305" y="63"/>
                  </a:lnTo>
                  <a:lnTo>
                    <a:pt x="305" y="0"/>
                  </a:lnTo>
                  <a:lnTo>
                    <a:pt x="326" y="27"/>
                  </a:lnTo>
                  <a:lnTo>
                    <a:pt x="348" y="42"/>
                  </a:lnTo>
                  <a:lnTo>
                    <a:pt x="372" y="45"/>
                  </a:lnTo>
                  <a:lnTo>
                    <a:pt x="375" y="79"/>
                  </a:lnTo>
                  <a:lnTo>
                    <a:pt x="344" y="106"/>
                  </a:lnTo>
                  <a:lnTo>
                    <a:pt x="332" y="119"/>
                  </a:lnTo>
                  <a:lnTo>
                    <a:pt x="336" y="133"/>
                  </a:lnTo>
                  <a:lnTo>
                    <a:pt x="320" y="142"/>
                  </a:lnTo>
                  <a:lnTo>
                    <a:pt x="320" y="197"/>
                  </a:lnTo>
                  <a:lnTo>
                    <a:pt x="340" y="213"/>
                  </a:lnTo>
                  <a:lnTo>
                    <a:pt x="344" y="227"/>
                  </a:lnTo>
                  <a:lnTo>
                    <a:pt x="350" y="245"/>
                  </a:lnTo>
                  <a:lnTo>
                    <a:pt x="358" y="253"/>
                  </a:lnTo>
                  <a:cubicBezTo>
                    <a:pt x="360" y="258"/>
                    <a:pt x="362" y="267"/>
                    <a:pt x="362" y="273"/>
                  </a:cubicBezTo>
                  <a:cubicBezTo>
                    <a:pt x="362" y="279"/>
                    <a:pt x="360" y="285"/>
                    <a:pt x="355" y="289"/>
                  </a:cubicBezTo>
                  <a:lnTo>
                    <a:pt x="334" y="297"/>
                  </a:lnTo>
                  <a:lnTo>
                    <a:pt x="334" y="330"/>
                  </a:lnTo>
                  <a:lnTo>
                    <a:pt x="348" y="333"/>
                  </a:lnTo>
                  <a:lnTo>
                    <a:pt x="345" y="369"/>
                  </a:lnTo>
                  <a:lnTo>
                    <a:pt x="328" y="384"/>
                  </a:lnTo>
                  <a:lnTo>
                    <a:pt x="324" y="397"/>
                  </a:lnTo>
                  <a:lnTo>
                    <a:pt x="283" y="400"/>
                  </a:lnTo>
                  <a:lnTo>
                    <a:pt x="284" y="340"/>
                  </a:lnTo>
                  <a:lnTo>
                    <a:pt x="269" y="348"/>
                  </a:lnTo>
                  <a:lnTo>
                    <a:pt x="256" y="370"/>
                  </a:lnTo>
                  <a:lnTo>
                    <a:pt x="241" y="346"/>
                  </a:lnTo>
                  <a:lnTo>
                    <a:pt x="213" y="343"/>
                  </a:lnTo>
                  <a:lnTo>
                    <a:pt x="201" y="364"/>
                  </a:lnTo>
                  <a:lnTo>
                    <a:pt x="190" y="349"/>
                  </a:lnTo>
                  <a:lnTo>
                    <a:pt x="187" y="324"/>
                  </a:lnTo>
                  <a:lnTo>
                    <a:pt x="168" y="303"/>
                  </a:lnTo>
                  <a:lnTo>
                    <a:pt x="149" y="288"/>
                  </a:lnTo>
                  <a:lnTo>
                    <a:pt x="150" y="252"/>
                  </a:lnTo>
                  <a:lnTo>
                    <a:pt x="146" y="243"/>
                  </a:lnTo>
                  <a:lnTo>
                    <a:pt x="136" y="231"/>
                  </a:lnTo>
                  <a:lnTo>
                    <a:pt x="134" y="215"/>
                  </a:lnTo>
                  <a:lnTo>
                    <a:pt x="119" y="211"/>
                  </a:lnTo>
                  <a:lnTo>
                    <a:pt x="115" y="195"/>
                  </a:lnTo>
                  <a:lnTo>
                    <a:pt x="100" y="198"/>
                  </a:lnTo>
                  <a:lnTo>
                    <a:pt x="88" y="217"/>
                  </a:lnTo>
                  <a:lnTo>
                    <a:pt x="36" y="217"/>
                  </a:lnTo>
                  <a:lnTo>
                    <a:pt x="25" y="201"/>
                  </a:lnTo>
                  <a:lnTo>
                    <a:pt x="3" y="199"/>
                  </a:lnTo>
                  <a:lnTo>
                    <a:pt x="0" y="178"/>
                  </a:lnTo>
                  <a:lnTo>
                    <a:pt x="27" y="180"/>
                  </a:lnTo>
                  <a:lnTo>
                    <a:pt x="28" y="166"/>
                  </a:lnTo>
                  <a:lnTo>
                    <a:pt x="40" y="160"/>
                  </a:lnTo>
                  <a:lnTo>
                    <a:pt x="46" y="142"/>
                  </a:lnTo>
                  <a:lnTo>
                    <a:pt x="45" y="9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Freeform 38"/>
            <p:cNvSpPr>
              <a:spLocks noChangeAspect="1"/>
            </p:cNvSpPr>
            <p:nvPr>
              <p:custDataLst>
                <p:tags r:id="rId22"/>
              </p:custDataLst>
            </p:nvPr>
          </p:nvSpPr>
          <p:spPr bwMode="invGray">
            <a:xfrm>
              <a:off x="1990" y="2069"/>
              <a:ext cx="296" cy="531"/>
            </a:xfrm>
            <a:custGeom>
              <a:avLst/>
              <a:gdLst>
                <a:gd name="T0" fmla="*/ 222 w 457"/>
                <a:gd name="T1" fmla="*/ 104 h 758"/>
                <a:gd name="T2" fmla="*/ 180 w 457"/>
                <a:gd name="T3" fmla="*/ 72 h 758"/>
                <a:gd name="T4" fmla="*/ 164 w 457"/>
                <a:gd name="T5" fmla="*/ 36 h 758"/>
                <a:gd name="T6" fmla="*/ 222 w 457"/>
                <a:gd name="T7" fmla="*/ 45 h 758"/>
                <a:gd name="T8" fmla="*/ 284 w 457"/>
                <a:gd name="T9" fmla="*/ 22 h 758"/>
                <a:gd name="T10" fmla="*/ 352 w 457"/>
                <a:gd name="T11" fmla="*/ 0 h 758"/>
                <a:gd name="T12" fmla="*/ 370 w 457"/>
                <a:gd name="T13" fmla="*/ 31 h 758"/>
                <a:gd name="T14" fmla="*/ 411 w 457"/>
                <a:gd name="T15" fmla="*/ 55 h 758"/>
                <a:gd name="T16" fmla="*/ 435 w 457"/>
                <a:gd name="T17" fmla="*/ 75 h 758"/>
                <a:gd name="T18" fmla="*/ 452 w 457"/>
                <a:gd name="T19" fmla="*/ 124 h 758"/>
                <a:gd name="T20" fmla="*/ 432 w 457"/>
                <a:gd name="T21" fmla="*/ 170 h 758"/>
                <a:gd name="T22" fmla="*/ 413 w 457"/>
                <a:gd name="T23" fmla="*/ 197 h 758"/>
                <a:gd name="T24" fmla="*/ 392 w 457"/>
                <a:gd name="T25" fmla="*/ 216 h 758"/>
                <a:gd name="T26" fmla="*/ 374 w 457"/>
                <a:gd name="T27" fmla="*/ 254 h 758"/>
                <a:gd name="T28" fmla="*/ 346 w 457"/>
                <a:gd name="T29" fmla="*/ 308 h 758"/>
                <a:gd name="T30" fmla="*/ 260 w 457"/>
                <a:gd name="T31" fmla="*/ 350 h 758"/>
                <a:gd name="T32" fmla="*/ 216 w 457"/>
                <a:gd name="T33" fmla="*/ 390 h 758"/>
                <a:gd name="T34" fmla="*/ 232 w 457"/>
                <a:gd name="T35" fmla="*/ 444 h 758"/>
                <a:gd name="T36" fmla="*/ 246 w 457"/>
                <a:gd name="T37" fmla="*/ 465 h 758"/>
                <a:gd name="T38" fmla="*/ 266 w 457"/>
                <a:gd name="T39" fmla="*/ 482 h 758"/>
                <a:gd name="T40" fmla="*/ 276 w 457"/>
                <a:gd name="T41" fmla="*/ 509 h 758"/>
                <a:gd name="T42" fmla="*/ 261 w 457"/>
                <a:gd name="T43" fmla="*/ 508 h 758"/>
                <a:gd name="T44" fmla="*/ 233 w 457"/>
                <a:gd name="T45" fmla="*/ 492 h 758"/>
                <a:gd name="T46" fmla="*/ 208 w 457"/>
                <a:gd name="T47" fmla="*/ 468 h 758"/>
                <a:gd name="T48" fmla="*/ 180 w 457"/>
                <a:gd name="T49" fmla="*/ 472 h 758"/>
                <a:gd name="T50" fmla="*/ 186 w 457"/>
                <a:gd name="T51" fmla="*/ 494 h 758"/>
                <a:gd name="T52" fmla="*/ 188 w 457"/>
                <a:gd name="T53" fmla="*/ 524 h 758"/>
                <a:gd name="T54" fmla="*/ 194 w 457"/>
                <a:gd name="T55" fmla="*/ 548 h 758"/>
                <a:gd name="T56" fmla="*/ 209 w 457"/>
                <a:gd name="T57" fmla="*/ 573 h 758"/>
                <a:gd name="T58" fmla="*/ 224 w 457"/>
                <a:gd name="T59" fmla="*/ 614 h 758"/>
                <a:gd name="T60" fmla="*/ 206 w 457"/>
                <a:gd name="T61" fmla="*/ 652 h 758"/>
                <a:gd name="T62" fmla="*/ 160 w 457"/>
                <a:gd name="T63" fmla="*/ 690 h 758"/>
                <a:gd name="T64" fmla="*/ 138 w 457"/>
                <a:gd name="T65" fmla="*/ 712 h 758"/>
                <a:gd name="T66" fmla="*/ 138 w 457"/>
                <a:gd name="T67" fmla="*/ 744 h 758"/>
                <a:gd name="T68" fmla="*/ 81 w 457"/>
                <a:gd name="T69" fmla="*/ 750 h 758"/>
                <a:gd name="T70" fmla="*/ 64 w 457"/>
                <a:gd name="T71" fmla="*/ 708 h 758"/>
                <a:gd name="T72" fmla="*/ 55 w 457"/>
                <a:gd name="T73" fmla="*/ 663 h 758"/>
                <a:gd name="T74" fmla="*/ 27 w 457"/>
                <a:gd name="T75" fmla="*/ 654 h 758"/>
                <a:gd name="T76" fmla="*/ 0 w 457"/>
                <a:gd name="T77" fmla="*/ 604 h 758"/>
                <a:gd name="T78" fmla="*/ 17 w 457"/>
                <a:gd name="T79" fmla="*/ 584 h 758"/>
                <a:gd name="T80" fmla="*/ 39 w 457"/>
                <a:gd name="T81" fmla="*/ 558 h 758"/>
                <a:gd name="T82" fmla="*/ 64 w 457"/>
                <a:gd name="T83" fmla="*/ 536 h 758"/>
                <a:gd name="T84" fmla="*/ 23 w 457"/>
                <a:gd name="T85" fmla="*/ 441 h 758"/>
                <a:gd name="T86" fmla="*/ 38 w 457"/>
                <a:gd name="T87" fmla="*/ 384 h 758"/>
                <a:gd name="T88" fmla="*/ 16 w 457"/>
                <a:gd name="T89" fmla="*/ 336 h 758"/>
                <a:gd name="T90" fmla="*/ 32 w 457"/>
                <a:gd name="T91" fmla="*/ 306 h 758"/>
                <a:gd name="T92" fmla="*/ 50 w 457"/>
                <a:gd name="T93" fmla="*/ 280 h 758"/>
                <a:gd name="T94" fmla="*/ 58 w 457"/>
                <a:gd name="T95" fmla="*/ 248 h 758"/>
                <a:gd name="T96" fmla="*/ 86 w 457"/>
                <a:gd name="T97" fmla="*/ 221 h 758"/>
                <a:gd name="T98" fmla="*/ 105 w 457"/>
                <a:gd name="T99" fmla="*/ 199 h 758"/>
                <a:gd name="T100" fmla="*/ 134 w 457"/>
                <a:gd name="T101" fmla="*/ 188 h 758"/>
                <a:gd name="T102" fmla="*/ 168 w 457"/>
                <a:gd name="T103" fmla="*/ 170 h 758"/>
                <a:gd name="T104" fmla="*/ 210 w 457"/>
                <a:gd name="T105" fmla="*/ 138 h 7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57"/>
                <a:gd name="T160" fmla="*/ 0 h 758"/>
                <a:gd name="T161" fmla="*/ 457 w 457"/>
                <a:gd name="T162" fmla="*/ 758 h 7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57" h="758">
                  <a:moveTo>
                    <a:pt x="204" y="120"/>
                  </a:moveTo>
                  <a:lnTo>
                    <a:pt x="222" y="104"/>
                  </a:lnTo>
                  <a:lnTo>
                    <a:pt x="220" y="70"/>
                  </a:lnTo>
                  <a:lnTo>
                    <a:pt x="180" y="72"/>
                  </a:lnTo>
                  <a:lnTo>
                    <a:pt x="174" y="55"/>
                  </a:lnTo>
                  <a:lnTo>
                    <a:pt x="164" y="36"/>
                  </a:lnTo>
                  <a:lnTo>
                    <a:pt x="220" y="28"/>
                  </a:lnTo>
                  <a:lnTo>
                    <a:pt x="222" y="45"/>
                  </a:lnTo>
                  <a:lnTo>
                    <a:pt x="270" y="48"/>
                  </a:lnTo>
                  <a:lnTo>
                    <a:pt x="284" y="22"/>
                  </a:lnTo>
                  <a:lnTo>
                    <a:pt x="332" y="24"/>
                  </a:lnTo>
                  <a:lnTo>
                    <a:pt x="352" y="0"/>
                  </a:lnTo>
                  <a:lnTo>
                    <a:pt x="368" y="6"/>
                  </a:lnTo>
                  <a:lnTo>
                    <a:pt x="370" y="31"/>
                  </a:lnTo>
                  <a:lnTo>
                    <a:pt x="394" y="38"/>
                  </a:lnTo>
                  <a:lnTo>
                    <a:pt x="411" y="55"/>
                  </a:lnTo>
                  <a:lnTo>
                    <a:pt x="418" y="79"/>
                  </a:lnTo>
                  <a:lnTo>
                    <a:pt x="435" y="75"/>
                  </a:lnTo>
                  <a:lnTo>
                    <a:pt x="432" y="110"/>
                  </a:lnTo>
                  <a:lnTo>
                    <a:pt x="452" y="124"/>
                  </a:lnTo>
                  <a:lnTo>
                    <a:pt x="457" y="148"/>
                  </a:lnTo>
                  <a:lnTo>
                    <a:pt x="432" y="170"/>
                  </a:lnTo>
                  <a:lnTo>
                    <a:pt x="417" y="175"/>
                  </a:lnTo>
                  <a:lnTo>
                    <a:pt x="413" y="197"/>
                  </a:lnTo>
                  <a:lnTo>
                    <a:pt x="397" y="199"/>
                  </a:lnTo>
                  <a:lnTo>
                    <a:pt x="392" y="216"/>
                  </a:lnTo>
                  <a:lnTo>
                    <a:pt x="378" y="224"/>
                  </a:lnTo>
                  <a:lnTo>
                    <a:pt x="374" y="254"/>
                  </a:lnTo>
                  <a:lnTo>
                    <a:pt x="350" y="278"/>
                  </a:lnTo>
                  <a:lnTo>
                    <a:pt x="346" y="308"/>
                  </a:lnTo>
                  <a:lnTo>
                    <a:pt x="306" y="349"/>
                  </a:lnTo>
                  <a:lnTo>
                    <a:pt x="260" y="350"/>
                  </a:lnTo>
                  <a:lnTo>
                    <a:pt x="235" y="384"/>
                  </a:lnTo>
                  <a:lnTo>
                    <a:pt x="216" y="390"/>
                  </a:lnTo>
                  <a:lnTo>
                    <a:pt x="236" y="402"/>
                  </a:lnTo>
                  <a:lnTo>
                    <a:pt x="232" y="444"/>
                  </a:lnTo>
                  <a:lnTo>
                    <a:pt x="249" y="444"/>
                  </a:lnTo>
                  <a:lnTo>
                    <a:pt x="246" y="465"/>
                  </a:lnTo>
                  <a:lnTo>
                    <a:pt x="266" y="468"/>
                  </a:lnTo>
                  <a:lnTo>
                    <a:pt x="266" y="482"/>
                  </a:lnTo>
                  <a:lnTo>
                    <a:pt x="291" y="493"/>
                  </a:lnTo>
                  <a:lnTo>
                    <a:pt x="276" y="509"/>
                  </a:lnTo>
                  <a:lnTo>
                    <a:pt x="270" y="523"/>
                  </a:lnTo>
                  <a:lnTo>
                    <a:pt x="261" y="508"/>
                  </a:lnTo>
                  <a:lnTo>
                    <a:pt x="240" y="508"/>
                  </a:lnTo>
                  <a:lnTo>
                    <a:pt x="233" y="492"/>
                  </a:lnTo>
                  <a:lnTo>
                    <a:pt x="221" y="489"/>
                  </a:lnTo>
                  <a:lnTo>
                    <a:pt x="208" y="468"/>
                  </a:lnTo>
                  <a:lnTo>
                    <a:pt x="192" y="462"/>
                  </a:lnTo>
                  <a:lnTo>
                    <a:pt x="180" y="472"/>
                  </a:lnTo>
                  <a:lnTo>
                    <a:pt x="166" y="493"/>
                  </a:lnTo>
                  <a:lnTo>
                    <a:pt x="186" y="494"/>
                  </a:lnTo>
                  <a:lnTo>
                    <a:pt x="184" y="512"/>
                  </a:lnTo>
                  <a:lnTo>
                    <a:pt x="188" y="524"/>
                  </a:lnTo>
                  <a:lnTo>
                    <a:pt x="200" y="525"/>
                  </a:lnTo>
                  <a:lnTo>
                    <a:pt x="194" y="548"/>
                  </a:lnTo>
                  <a:lnTo>
                    <a:pt x="213" y="545"/>
                  </a:lnTo>
                  <a:lnTo>
                    <a:pt x="209" y="573"/>
                  </a:lnTo>
                  <a:lnTo>
                    <a:pt x="224" y="575"/>
                  </a:lnTo>
                  <a:lnTo>
                    <a:pt x="224" y="614"/>
                  </a:lnTo>
                  <a:lnTo>
                    <a:pt x="208" y="630"/>
                  </a:lnTo>
                  <a:lnTo>
                    <a:pt x="206" y="652"/>
                  </a:lnTo>
                  <a:lnTo>
                    <a:pt x="176" y="672"/>
                  </a:lnTo>
                  <a:lnTo>
                    <a:pt x="160" y="690"/>
                  </a:lnTo>
                  <a:lnTo>
                    <a:pt x="135" y="690"/>
                  </a:lnTo>
                  <a:lnTo>
                    <a:pt x="138" y="712"/>
                  </a:lnTo>
                  <a:lnTo>
                    <a:pt x="138" y="729"/>
                  </a:lnTo>
                  <a:lnTo>
                    <a:pt x="138" y="744"/>
                  </a:lnTo>
                  <a:lnTo>
                    <a:pt x="122" y="758"/>
                  </a:lnTo>
                  <a:lnTo>
                    <a:pt x="81" y="750"/>
                  </a:lnTo>
                  <a:lnTo>
                    <a:pt x="81" y="720"/>
                  </a:lnTo>
                  <a:lnTo>
                    <a:pt x="64" y="708"/>
                  </a:lnTo>
                  <a:lnTo>
                    <a:pt x="54" y="705"/>
                  </a:lnTo>
                  <a:lnTo>
                    <a:pt x="55" y="663"/>
                  </a:lnTo>
                  <a:lnTo>
                    <a:pt x="36" y="669"/>
                  </a:lnTo>
                  <a:lnTo>
                    <a:pt x="27" y="654"/>
                  </a:lnTo>
                  <a:lnTo>
                    <a:pt x="0" y="651"/>
                  </a:lnTo>
                  <a:lnTo>
                    <a:pt x="0" y="604"/>
                  </a:lnTo>
                  <a:lnTo>
                    <a:pt x="17" y="597"/>
                  </a:lnTo>
                  <a:lnTo>
                    <a:pt x="17" y="584"/>
                  </a:lnTo>
                  <a:lnTo>
                    <a:pt x="30" y="575"/>
                  </a:lnTo>
                  <a:lnTo>
                    <a:pt x="39" y="558"/>
                  </a:lnTo>
                  <a:lnTo>
                    <a:pt x="70" y="564"/>
                  </a:lnTo>
                  <a:lnTo>
                    <a:pt x="64" y="536"/>
                  </a:lnTo>
                  <a:lnTo>
                    <a:pt x="21" y="504"/>
                  </a:lnTo>
                  <a:lnTo>
                    <a:pt x="23" y="441"/>
                  </a:lnTo>
                  <a:lnTo>
                    <a:pt x="38" y="438"/>
                  </a:lnTo>
                  <a:lnTo>
                    <a:pt x="38" y="384"/>
                  </a:lnTo>
                  <a:lnTo>
                    <a:pt x="18" y="364"/>
                  </a:lnTo>
                  <a:lnTo>
                    <a:pt x="16" y="336"/>
                  </a:lnTo>
                  <a:lnTo>
                    <a:pt x="32" y="330"/>
                  </a:lnTo>
                  <a:lnTo>
                    <a:pt x="32" y="306"/>
                  </a:lnTo>
                  <a:lnTo>
                    <a:pt x="34" y="290"/>
                  </a:lnTo>
                  <a:lnTo>
                    <a:pt x="50" y="280"/>
                  </a:lnTo>
                  <a:lnTo>
                    <a:pt x="50" y="262"/>
                  </a:lnTo>
                  <a:lnTo>
                    <a:pt x="58" y="248"/>
                  </a:lnTo>
                  <a:lnTo>
                    <a:pt x="78" y="236"/>
                  </a:lnTo>
                  <a:lnTo>
                    <a:pt x="86" y="221"/>
                  </a:lnTo>
                  <a:lnTo>
                    <a:pt x="107" y="215"/>
                  </a:lnTo>
                  <a:lnTo>
                    <a:pt x="105" y="199"/>
                  </a:lnTo>
                  <a:lnTo>
                    <a:pt x="133" y="202"/>
                  </a:lnTo>
                  <a:lnTo>
                    <a:pt x="134" y="188"/>
                  </a:lnTo>
                  <a:lnTo>
                    <a:pt x="155" y="188"/>
                  </a:lnTo>
                  <a:lnTo>
                    <a:pt x="168" y="170"/>
                  </a:lnTo>
                  <a:lnTo>
                    <a:pt x="184" y="154"/>
                  </a:lnTo>
                  <a:lnTo>
                    <a:pt x="210" y="138"/>
                  </a:lnTo>
                  <a:lnTo>
                    <a:pt x="204" y="12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76" name="Freeform 39"/>
            <p:cNvSpPr>
              <a:spLocks noChangeAspect="1"/>
            </p:cNvSpPr>
            <p:nvPr>
              <p:custDataLst>
                <p:tags r:id="rId23"/>
              </p:custDataLst>
            </p:nvPr>
          </p:nvSpPr>
          <p:spPr bwMode="invGray">
            <a:xfrm>
              <a:off x="2216" y="2020"/>
              <a:ext cx="314" cy="220"/>
            </a:xfrm>
            <a:custGeom>
              <a:avLst/>
              <a:gdLst>
                <a:gd name="T0" fmla="*/ 15 w 483"/>
                <a:gd name="T1" fmla="*/ 1 h 317"/>
                <a:gd name="T2" fmla="*/ 14 w 483"/>
                <a:gd name="T3" fmla="*/ 4 h 317"/>
                <a:gd name="T4" fmla="*/ 14 w 483"/>
                <a:gd name="T5" fmla="*/ 6 h 317"/>
                <a:gd name="T6" fmla="*/ 12 w 483"/>
                <a:gd name="T7" fmla="*/ 6 h 317"/>
                <a:gd name="T8" fmla="*/ 10 w 483"/>
                <a:gd name="T9" fmla="*/ 7 h 317"/>
                <a:gd name="T10" fmla="*/ 10 w 483"/>
                <a:gd name="T11" fmla="*/ 6 h 317"/>
                <a:gd name="T12" fmla="*/ 9 w 483"/>
                <a:gd name="T13" fmla="*/ 7 h 317"/>
                <a:gd name="T14" fmla="*/ 9 w 483"/>
                <a:gd name="T15" fmla="*/ 8 h 317"/>
                <a:gd name="T16" fmla="*/ 10 w 483"/>
                <a:gd name="T17" fmla="*/ 9 h 317"/>
                <a:gd name="T18" fmla="*/ 11 w 483"/>
                <a:gd name="T19" fmla="*/ 10 h 317"/>
                <a:gd name="T20" fmla="*/ 12 w 483"/>
                <a:gd name="T21" fmla="*/ 12 h 317"/>
                <a:gd name="T22" fmla="*/ 13 w 483"/>
                <a:gd name="T23" fmla="*/ 13 h 317"/>
                <a:gd name="T24" fmla="*/ 12 w 483"/>
                <a:gd name="T25" fmla="*/ 15 h 317"/>
                <a:gd name="T26" fmla="*/ 10 w 483"/>
                <a:gd name="T27" fmla="*/ 14 h 317"/>
                <a:gd name="T28" fmla="*/ 9 w 483"/>
                <a:gd name="T29" fmla="*/ 17 h 317"/>
                <a:gd name="T30" fmla="*/ 7 w 483"/>
                <a:gd name="T31" fmla="*/ 16 h 317"/>
                <a:gd name="T32" fmla="*/ 6 w 483"/>
                <a:gd name="T33" fmla="*/ 15 h 317"/>
                <a:gd name="T34" fmla="*/ 7 w 483"/>
                <a:gd name="T35" fmla="*/ 14 h 317"/>
                <a:gd name="T36" fmla="*/ 5 w 483"/>
                <a:gd name="T37" fmla="*/ 15 h 317"/>
                <a:gd name="T38" fmla="*/ 3 w 483"/>
                <a:gd name="T39" fmla="*/ 14 h 317"/>
                <a:gd name="T40" fmla="*/ 2 w 483"/>
                <a:gd name="T41" fmla="*/ 13 h 317"/>
                <a:gd name="T42" fmla="*/ 3 w 483"/>
                <a:gd name="T43" fmla="*/ 12 h 317"/>
                <a:gd name="T44" fmla="*/ 3 w 483"/>
                <a:gd name="T45" fmla="*/ 10 h 317"/>
                <a:gd name="T46" fmla="*/ 2 w 483"/>
                <a:gd name="T47" fmla="*/ 8 h 317"/>
                <a:gd name="T48" fmla="*/ 1 w 483"/>
                <a:gd name="T49" fmla="*/ 6 h 317"/>
                <a:gd name="T50" fmla="*/ 1 w 483"/>
                <a:gd name="T51" fmla="*/ 4 h 317"/>
                <a:gd name="T52" fmla="*/ 1 w 483"/>
                <a:gd name="T53" fmla="*/ 3 h 317"/>
                <a:gd name="T54" fmla="*/ 1 w 483"/>
                <a:gd name="T55" fmla="*/ 3 h 317"/>
                <a:gd name="T56" fmla="*/ 3 w 483"/>
                <a:gd name="T57" fmla="*/ 2 h 317"/>
                <a:gd name="T58" fmla="*/ 7 w 483"/>
                <a:gd name="T59" fmla="*/ 1 h 317"/>
                <a:gd name="T60" fmla="*/ 8 w 483"/>
                <a:gd name="T61" fmla="*/ 2 h 317"/>
                <a:gd name="T62" fmla="*/ 9 w 483"/>
                <a:gd name="T63" fmla="*/ 3 h 317"/>
                <a:gd name="T64" fmla="*/ 12 w 483"/>
                <a:gd name="T65" fmla="*/ 4 h 317"/>
                <a:gd name="T66" fmla="*/ 12 w 483"/>
                <a:gd name="T67" fmla="*/ 2 h 317"/>
                <a:gd name="T68" fmla="*/ 14 w 483"/>
                <a:gd name="T69" fmla="*/ 1 h 317"/>
                <a:gd name="T70" fmla="*/ 15 w 483"/>
                <a:gd name="T71" fmla="*/ 0 h 31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83"/>
                <a:gd name="T109" fmla="*/ 0 h 317"/>
                <a:gd name="T110" fmla="*/ 483 w 483"/>
                <a:gd name="T111" fmla="*/ 317 h 31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83" h="317">
                  <a:moveTo>
                    <a:pt x="483" y="0"/>
                  </a:moveTo>
                  <a:lnTo>
                    <a:pt x="479" y="30"/>
                  </a:lnTo>
                  <a:lnTo>
                    <a:pt x="475" y="56"/>
                  </a:lnTo>
                  <a:lnTo>
                    <a:pt x="455" y="74"/>
                  </a:lnTo>
                  <a:lnTo>
                    <a:pt x="440" y="84"/>
                  </a:lnTo>
                  <a:lnTo>
                    <a:pt x="435" y="98"/>
                  </a:lnTo>
                  <a:lnTo>
                    <a:pt x="414" y="107"/>
                  </a:lnTo>
                  <a:lnTo>
                    <a:pt x="369" y="107"/>
                  </a:lnTo>
                  <a:lnTo>
                    <a:pt x="351" y="125"/>
                  </a:lnTo>
                  <a:lnTo>
                    <a:pt x="335" y="135"/>
                  </a:lnTo>
                  <a:lnTo>
                    <a:pt x="333" y="117"/>
                  </a:lnTo>
                  <a:lnTo>
                    <a:pt x="309" y="114"/>
                  </a:lnTo>
                  <a:lnTo>
                    <a:pt x="305" y="132"/>
                  </a:lnTo>
                  <a:lnTo>
                    <a:pt x="272" y="132"/>
                  </a:lnTo>
                  <a:lnTo>
                    <a:pt x="273" y="158"/>
                  </a:lnTo>
                  <a:lnTo>
                    <a:pt x="287" y="162"/>
                  </a:lnTo>
                  <a:lnTo>
                    <a:pt x="297" y="165"/>
                  </a:lnTo>
                  <a:lnTo>
                    <a:pt x="312" y="173"/>
                  </a:lnTo>
                  <a:lnTo>
                    <a:pt x="314" y="186"/>
                  </a:lnTo>
                  <a:lnTo>
                    <a:pt x="348" y="183"/>
                  </a:lnTo>
                  <a:lnTo>
                    <a:pt x="348" y="206"/>
                  </a:lnTo>
                  <a:lnTo>
                    <a:pt x="354" y="224"/>
                  </a:lnTo>
                  <a:lnTo>
                    <a:pt x="369" y="239"/>
                  </a:lnTo>
                  <a:lnTo>
                    <a:pt x="390" y="239"/>
                  </a:lnTo>
                  <a:lnTo>
                    <a:pt x="390" y="288"/>
                  </a:lnTo>
                  <a:lnTo>
                    <a:pt x="366" y="288"/>
                  </a:lnTo>
                  <a:lnTo>
                    <a:pt x="339" y="290"/>
                  </a:lnTo>
                  <a:lnTo>
                    <a:pt x="323" y="264"/>
                  </a:lnTo>
                  <a:lnTo>
                    <a:pt x="297" y="261"/>
                  </a:lnTo>
                  <a:lnTo>
                    <a:pt x="296" y="315"/>
                  </a:lnTo>
                  <a:lnTo>
                    <a:pt x="230" y="317"/>
                  </a:lnTo>
                  <a:lnTo>
                    <a:pt x="210" y="296"/>
                  </a:lnTo>
                  <a:lnTo>
                    <a:pt x="194" y="303"/>
                  </a:lnTo>
                  <a:lnTo>
                    <a:pt x="191" y="288"/>
                  </a:lnTo>
                  <a:lnTo>
                    <a:pt x="206" y="282"/>
                  </a:lnTo>
                  <a:lnTo>
                    <a:pt x="203" y="263"/>
                  </a:lnTo>
                  <a:lnTo>
                    <a:pt x="144" y="263"/>
                  </a:lnTo>
                  <a:lnTo>
                    <a:pt x="129" y="282"/>
                  </a:lnTo>
                  <a:lnTo>
                    <a:pt x="101" y="276"/>
                  </a:lnTo>
                  <a:lnTo>
                    <a:pt x="96" y="258"/>
                  </a:lnTo>
                  <a:lnTo>
                    <a:pt x="71" y="263"/>
                  </a:lnTo>
                  <a:lnTo>
                    <a:pt x="69" y="248"/>
                  </a:lnTo>
                  <a:lnTo>
                    <a:pt x="89" y="242"/>
                  </a:lnTo>
                  <a:lnTo>
                    <a:pt x="110" y="224"/>
                  </a:lnTo>
                  <a:lnTo>
                    <a:pt x="108" y="197"/>
                  </a:lnTo>
                  <a:lnTo>
                    <a:pt x="87" y="186"/>
                  </a:lnTo>
                  <a:lnTo>
                    <a:pt x="89" y="146"/>
                  </a:lnTo>
                  <a:lnTo>
                    <a:pt x="73" y="152"/>
                  </a:lnTo>
                  <a:lnTo>
                    <a:pt x="67" y="124"/>
                  </a:lnTo>
                  <a:lnTo>
                    <a:pt x="45" y="110"/>
                  </a:lnTo>
                  <a:lnTo>
                    <a:pt x="27" y="104"/>
                  </a:lnTo>
                  <a:lnTo>
                    <a:pt x="23" y="80"/>
                  </a:lnTo>
                  <a:lnTo>
                    <a:pt x="0" y="69"/>
                  </a:lnTo>
                  <a:lnTo>
                    <a:pt x="18" y="62"/>
                  </a:lnTo>
                  <a:lnTo>
                    <a:pt x="20" y="48"/>
                  </a:lnTo>
                  <a:lnTo>
                    <a:pt x="45" y="53"/>
                  </a:lnTo>
                  <a:lnTo>
                    <a:pt x="50" y="39"/>
                  </a:lnTo>
                  <a:lnTo>
                    <a:pt x="99" y="41"/>
                  </a:lnTo>
                  <a:lnTo>
                    <a:pt x="104" y="24"/>
                  </a:lnTo>
                  <a:lnTo>
                    <a:pt x="219" y="26"/>
                  </a:lnTo>
                  <a:lnTo>
                    <a:pt x="219" y="42"/>
                  </a:lnTo>
                  <a:lnTo>
                    <a:pt x="246" y="39"/>
                  </a:lnTo>
                  <a:lnTo>
                    <a:pt x="248" y="53"/>
                  </a:lnTo>
                  <a:lnTo>
                    <a:pt x="285" y="51"/>
                  </a:lnTo>
                  <a:lnTo>
                    <a:pt x="287" y="65"/>
                  </a:lnTo>
                  <a:lnTo>
                    <a:pt x="356" y="68"/>
                  </a:lnTo>
                  <a:lnTo>
                    <a:pt x="361" y="48"/>
                  </a:lnTo>
                  <a:lnTo>
                    <a:pt x="377" y="38"/>
                  </a:lnTo>
                  <a:lnTo>
                    <a:pt x="389" y="15"/>
                  </a:lnTo>
                  <a:lnTo>
                    <a:pt x="423" y="12"/>
                  </a:lnTo>
                  <a:lnTo>
                    <a:pt x="428" y="2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 noChangeAspect="1"/>
            </p:cNvSpPr>
            <p:nvPr>
              <p:custDataLst>
                <p:tags r:id="rId24"/>
              </p:custDataLst>
            </p:nvPr>
          </p:nvSpPr>
          <p:spPr bwMode="invGray">
            <a:xfrm>
              <a:off x="2392" y="1871"/>
              <a:ext cx="240" cy="401"/>
            </a:xfrm>
            <a:custGeom>
              <a:avLst/>
              <a:gdLst>
                <a:gd name="T0" fmla="*/ 174 w 366"/>
                <a:gd name="T1" fmla="*/ 524 h 570"/>
                <a:gd name="T2" fmla="*/ 132 w 366"/>
                <a:gd name="T3" fmla="*/ 516 h 570"/>
                <a:gd name="T4" fmla="*/ 118 w 366"/>
                <a:gd name="T5" fmla="*/ 448 h 570"/>
                <a:gd name="T6" fmla="*/ 76 w 366"/>
                <a:gd name="T7" fmla="*/ 427 h 570"/>
                <a:gd name="T8" fmla="*/ 43 w 366"/>
                <a:gd name="T9" fmla="*/ 397 h 570"/>
                <a:gd name="T10" fmla="*/ 16 w 366"/>
                <a:gd name="T11" fmla="*/ 376 h 570"/>
                <a:gd name="T12" fmla="*/ 0 w 366"/>
                <a:gd name="T13" fmla="*/ 344 h 570"/>
                <a:gd name="T14" fmla="*/ 37 w 366"/>
                <a:gd name="T15" fmla="*/ 327 h 570"/>
                <a:gd name="T16" fmla="*/ 63 w 366"/>
                <a:gd name="T17" fmla="*/ 349 h 570"/>
                <a:gd name="T18" fmla="*/ 94 w 366"/>
                <a:gd name="T19" fmla="*/ 318 h 570"/>
                <a:gd name="T20" fmla="*/ 164 w 366"/>
                <a:gd name="T21" fmla="*/ 304 h 570"/>
                <a:gd name="T22" fmla="*/ 183 w 366"/>
                <a:gd name="T23" fmla="*/ 283 h 570"/>
                <a:gd name="T24" fmla="*/ 207 w 366"/>
                <a:gd name="T25" fmla="*/ 256 h 570"/>
                <a:gd name="T26" fmla="*/ 222 w 366"/>
                <a:gd name="T27" fmla="*/ 206 h 570"/>
                <a:gd name="T28" fmla="*/ 236 w 366"/>
                <a:gd name="T29" fmla="*/ 180 h 570"/>
                <a:gd name="T30" fmla="*/ 224 w 366"/>
                <a:gd name="T31" fmla="*/ 134 h 570"/>
                <a:gd name="T32" fmla="*/ 212 w 366"/>
                <a:gd name="T33" fmla="*/ 106 h 570"/>
                <a:gd name="T34" fmla="*/ 248 w 366"/>
                <a:gd name="T35" fmla="*/ 96 h 570"/>
                <a:gd name="T36" fmla="*/ 246 w 366"/>
                <a:gd name="T37" fmla="*/ 61 h 570"/>
                <a:gd name="T38" fmla="*/ 226 w 366"/>
                <a:gd name="T39" fmla="*/ 28 h 570"/>
                <a:gd name="T40" fmla="*/ 237 w 366"/>
                <a:gd name="T41" fmla="*/ 3 h 570"/>
                <a:gd name="T42" fmla="*/ 266 w 366"/>
                <a:gd name="T43" fmla="*/ 0 h 570"/>
                <a:gd name="T44" fmla="*/ 262 w 366"/>
                <a:gd name="T45" fmla="*/ 44 h 570"/>
                <a:gd name="T46" fmla="*/ 288 w 366"/>
                <a:gd name="T47" fmla="*/ 68 h 570"/>
                <a:gd name="T48" fmla="*/ 342 w 366"/>
                <a:gd name="T49" fmla="*/ 80 h 570"/>
                <a:gd name="T50" fmla="*/ 352 w 366"/>
                <a:gd name="T51" fmla="*/ 110 h 570"/>
                <a:gd name="T52" fmla="*/ 308 w 366"/>
                <a:gd name="T53" fmla="*/ 118 h 570"/>
                <a:gd name="T54" fmla="*/ 280 w 366"/>
                <a:gd name="T55" fmla="*/ 144 h 570"/>
                <a:gd name="T56" fmla="*/ 260 w 366"/>
                <a:gd name="T57" fmla="*/ 172 h 570"/>
                <a:gd name="T58" fmla="*/ 276 w 366"/>
                <a:gd name="T59" fmla="*/ 213 h 570"/>
                <a:gd name="T60" fmla="*/ 302 w 366"/>
                <a:gd name="T61" fmla="*/ 226 h 570"/>
                <a:gd name="T62" fmla="*/ 333 w 366"/>
                <a:gd name="T63" fmla="*/ 250 h 570"/>
                <a:gd name="T64" fmla="*/ 314 w 366"/>
                <a:gd name="T65" fmla="*/ 292 h 570"/>
                <a:gd name="T66" fmla="*/ 340 w 366"/>
                <a:gd name="T67" fmla="*/ 330 h 570"/>
                <a:gd name="T68" fmla="*/ 332 w 366"/>
                <a:gd name="T69" fmla="*/ 368 h 570"/>
                <a:gd name="T70" fmla="*/ 356 w 366"/>
                <a:gd name="T71" fmla="*/ 412 h 570"/>
                <a:gd name="T72" fmla="*/ 366 w 366"/>
                <a:gd name="T73" fmla="*/ 508 h 570"/>
                <a:gd name="T74" fmla="*/ 322 w 366"/>
                <a:gd name="T75" fmla="*/ 524 h 570"/>
                <a:gd name="T76" fmla="*/ 298 w 366"/>
                <a:gd name="T77" fmla="*/ 510 h 570"/>
                <a:gd name="T78" fmla="*/ 260 w 366"/>
                <a:gd name="T79" fmla="*/ 526 h 570"/>
                <a:gd name="T80" fmla="*/ 236 w 366"/>
                <a:gd name="T81" fmla="*/ 546 h 570"/>
                <a:gd name="T82" fmla="*/ 204 w 366"/>
                <a:gd name="T83" fmla="*/ 570 h 5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66"/>
                <a:gd name="T127" fmla="*/ 0 h 570"/>
                <a:gd name="T128" fmla="*/ 366 w 366"/>
                <a:gd name="T129" fmla="*/ 570 h 5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66" h="570">
                  <a:moveTo>
                    <a:pt x="172" y="564"/>
                  </a:moveTo>
                  <a:lnTo>
                    <a:pt x="174" y="524"/>
                  </a:lnTo>
                  <a:lnTo>
                    <a:pt x="150" y="526"/>
                  </a:lnTo>
                  <a:lnTo>
                    <a:pt x="132" y="516"/>
                  </a:lnTo>
                  <a:lnTo>
                    <a:pt x="118" y="512"/>
                  </a:lnTo>
                  <a:lnTo>
                    <a:pt x="118" y="448"/>
                  </a:lnTo>
                  <a:lnTo>
                    <a:pt x="97" y="451"/>
                  </a:lnTo>
                  <a:lnTo>
                    <a:pt x="76" y="427"/>
                  </a:lnTo>
                  <a:lnTo>
                    <a:pt x="78" y="396"/>
                  </a:lnTo>
                  <a:lnTo>
                    <a:pt x="43" y="397"/>
                  </a:lnTo>
                  <a:lnTo>
                    <a:pt x="34" y="378"/>
                  </a:lnTo>
                  <a:lnTo>
                    <a:pt x="16" y="376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34" y="342"/>
                  </a:lnTo>
                  <a:lnTo>
                    <a:pt x="37" y="327"/>
                  </a:lnTo>
                  <a:lnTo>
                    <a:pt x="61" y="327"/>
                  </a:lnTo>
                  <a:lnTo>
                    <a:pt x="63" y="349"/>
                  </a:lnTo>
                  <a:lnTo>
                    <a:pt x="88" y="328"/>
                  </a:lnTo>
                  <a:lnTo>
                    <a:pt x="94" y="318"/>
                  </a:lnTo>
                  <a:lnTo>
                    <a:pt x="152" y="316"/>
                  </a:lnTo>
                  <a:lnTo>
                    <a:pt x="164" y="304"/>
                  </a:lnTo>
                  <a:lnTo>
                    <a:pt x="176" y="292"/>
                  </a:lnTo>
                  <a:lnTo>
                    <a:pt x="183" y="283"/>
                  </a:lnTo>
                  <a:lnTo>
                    <a:pt x="201" y="273"/>
                  </a:lnTo>
                  <a:lnTo>
                    <a:pt x="207" y="256"/>
                  </a:lnTo>
                  <a:lnTo>
                    <a:pt x="208" y="219"/>
                  </a:lnTo>
                  <a:lnTo>
                    <a:pt x="222" y="206"/>
                  </a:lnTo>
                  <a:lnTo>
                    <a:pt x="222" y="186"/>
                  </a:lnTo>
                  <a:lnTo>
                    <a:pt x="236" y="180"/>
                  </a:lnTo>
                  <a:lnTo>
                    <a:pt x="238" y="152"/>
                  </a:lnTo>
                  <a:lnTo>
                    <a:pt x="224" y="134"/>
                  </a:lnTo>
                  <a:lnTo>
                    <a:pt x="212" y="126"/>
                  </a:lnTo>
                  <a:lnTo>
                    <a:pt x="212" y="106"/>
                  </a:lnTo>
                  <a:lnTo>
                    <a:pt x="228" y="94"/>
                  </a:lnTo>
                  <a:lnTo>
                    <a:pt x="248" y="96"/>
                  </a:lnTo>
                  <a:lnTo>
                    <a:pt x="252" y="82"/>
                  </a:lnTo>
                  <a:lnTo>
                    <a:pt x="246" y="61"/>
                  </a:lnTo>
                  <a:lnTo>
                    <a:pt x="224" y="52"/>
                  </a:lnTo>
                  <a:lnTo>
                    <a:pt x="226" y="28"/>
                  </a:lnTo>
                  <a:lnTo>
                    <a:pt x="226" y="14"/>
                  </a:lnTo>
                  <a:lnTo>
                    <a:pt x="237" y="3"/>
                  </a:lnTo>
                  <a:lnTo>
                    <a:pt x="255" y="1"/>
                  </a:lnTo>
                  <a:lnTo>
                    <a:pt x="266" y="0"/>
                  </a:lnTo>
                  <a:lnTo>
                    <a:pt x="264" y="26"/>
                  </a:lnTo>
                  <a:lnTo>
                    <a:pt x="262" y="44"/>
                  </a:lnTo>
                  <a:lnTo>
                    <a:pt x="274" y="56"/>
                  </a:lnTo>
                  <a:lnTo>
                    <a:pt x="288" y="68"/>
                  </a:lnTo>
                  <a:lnTo>
                    <a:pt x="302" y="78"/>
                  </a:lnTo>
                  <a:lnTo>
                    <a:pt x="342" y="80"/>
                  </a:lnTo>
                  <a:lnTo>
                    <a:pt x="342" y="96"/>
                  </a:lnTo>
                  <a:lnTo>
                    <a:pt x="352" y="110"/>
                  </a:lnTo>
                  <a:lnTo>
                    <a:pt x="348" y="123"/>
                  </a:lnTo>
                  <a:lnTo>
                    <a:pt x="308" y="118"/>
                  </a:lnTo>
                  <a:lnTo>
                    <a:pt x="292" y="134"/>
                  </a:lnTo>
                  <a:lnTo>
                    <a:pt x="280" y="144"/>
                  </a:lnTo>
                  <a:lnTo>
                    <a:pt x="272" y="172"/>
                  </a:lnTo>
                  <a:lnTo>
                    <a:pt x="260" y="172"/>
                  </a:lnTo>
                  <a:lnTo>
                    <a:pt x="264" y="208"/>
                  </a:lnTo>
                  <a:lnTo>
                    <a:pt x="276" y="213"/>
                  </a:lnTo>
                  <a:lnTo>
                    <a:pt x="280" y="228"/>
                  </a:lnTo>
                  <a:lnTo>
                    <a:pt x="302" y="226"/>
                  </a:lnTo>
                  <a:lnTo>
                    <a:pt x="309" y="244"/>
                  </a:lnTo>
                  <a:lnTo>
                    <a:pt x="333" y="250"/>
                  </a:lnTo>
                  <a:lnTo>
                    <a:pt x="328" y="286"/>
                  </a:lnTo>
                  <a:lnTo>
                    <a:pt x="314" y="292"/>
                  </a:lnTo>
                  <a:lnTo>
                    <a:pt x="314" y="324"/>
                  </a:lnTo>
                  <a:lnTo>
                    <a:pt x="340" y="330"/>
                  </a:lnTo>
                  <a:lnTo>
                    <a:pt x="342" y="360"/>
                  </a:lnTo>
                  <a:lnTo>
                    <a:pt x="332" y="368"/>
                  </a:lnTo>
                  <a:lnTo>
                    <a:pt x="350" y="380"/>
                  </a:lnTo>
                  <a:lnTo>
                    <a:pt x="356" y="412"/>
                  </a:lnTo>
                  <a:lnTo>
                    <a:pt x="366" y="420"/>
                  </a:lnTo>
                  <a:lnTo>
                    <a:pt x="366" y="508"/>
                  </a:lnTo>
                  <a:lnTo>
                    <a:pt x="332" y="514"/>
                  </a:lnTo>
                  <a:lnTo>
                    <a:pt x="322" y="524"/>
                  </a:lnTo>
                  <a:lnTo>
                    <a:pt x="302" y="522"/>
                  </a:lnTo>
                  <a:lnTo>
                    <a:pt x="298" y="510"/>
                  </a:lnTo>
                  <a:lnTo>
                    <a:pt x="266" y="510"/>
                  </a:lnTo>
                  <a:lnTo>
                    <a:pt x="260" y="526"/>
                  </a:lnTo>
                  <a:lnTo>
                    <a:pt x="242" y="530"/>
                  </a:lnTo>
                  <a:lnTo>
                    <a:pt x="236" y="546"/>
                  </a:lnTo>
                  <a:lnTo>
                    <a:pt x="212" y="548"/>
                  </a:lnTo>
                  <a:lnTo>
                    <a:pt x="204" y="570"/>
                  </a:lnTo>
                  <a:lnTo>
                    <a:pt x="172" y="5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6" name="Freeform 41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 bwMode="invGray">
            <a:xfrm>
              <a:off x="2073" y="2201"/>
              <a:ext cx="434" cy="401"/>
            </a:xfrm>
            <a:custGeom>
              <a:avLst/>
              <a:gdLst>
                <a:gd name="T0" fmla="*/ 11 w 666"/>
                <a:gd name="T1" fmla="*/ 554 h 572"/>
                <a:gd name="T2" fmla="*/ 11 w 666"/>
                <a:gd name="T3" fmla="*/ 501 h 572"/>
                <a:gd name="T4" fmla="*/ 47 w 666"/>
                <a:gd name="T5" fmla="*/ 487 h 572"/>
                <a:gd name="T6" fmla="*/ 80 w 666"/>
                <a:gd name="T7" fmla="*/ 465 h 572"/>
                <a:gd name="T8" fmla="*/ 97 w 666"/>
                <a:gd name="T9" fmla="*/ 429 h 572"/>
                <a:gd name="T10" fmla="*/ 81 w 666"/>
                <a:gd name="T11" fmla="*/ 384 h 572"/>
                <a:gd name="T12" fmla="*/ 68 w 666"/>
                <a:gd name="T13" fmla="*/ 360 h 572"/>
                <a:gd name="T14" fmla="*/ 59 w 666"/>
                <a:gd name="T15" fmla="*/ 335 h 572"/>
                <a:gd name="T16" fmla="*/ 39 w 666"/>
                <a:gd name="T17" fmla="*/ 307 h 572"/>
                <a:gd name="T18" fmla="*/ 65 w 666"/>
                <a:gd name="T19" fmla="*/ 274 h 572"/>
                <a:gd name="T20" fmla="*/ 92 w 666"/>
                <a:gd name="T21" fmla="*/ 299 h 572"/>
                <a:gd name="T22" fmla="*/ 113 w 666"/>
                <a:gd name="T23" fmla="*/ 321 h 572"/>
                <a:gd name="T24" fmla="*/ 142 w 666"/>
                <a:gd name="T25" fmla="*/ 334 h 572"/>
                <a:gd name="T26" fmla="*/ 166 w 666"/>
                <a:gd name="T27" fmla="*/ 307 h 572"/>
                <a:gd name="T28" fmla="*/ 138 w 666"/>
                <a:gd name="T29" fmla="*/ 278 h 572"/>
                <a:gd name="T30" fmla="*/ 122 w 666"/>
                <a:gd name="T31" fmla="*/ 256 h 572"/>
                <a:gd name="T32" fmla="*/ 110 w 666"/>
                <a:gd name="T33" fmla="*/ 217 h 572"/>
                <a:gd name="T34" fmla="*/ 109 w 666"/>
                <a:gd name="T35" fmla="*/ 195 h 572"/>
                <a:gd name="T36" fmla="*/ 124 w 666"/>
                <a:gd name="T37" fmla="*/ 171 h 572"/>
                <a:gd name="T38" fmla="*/ 179 w 666"/>
                <a:gd name="T39" fmla="*/ 161 h 572"/>
                <a:gd name="T40" fmla="*/ 203 w 666"/>
                <a:gd name="T41" fmla="*/ 140 h 572"/>
                <a:gd name="T42" fmla="*/ 221 w 666"/>
                <a:gd name="T43" fmla="*/ 117 h 572"/>
                <a:gd name="T44" fmla="*/ 234 w 666"/>
                <a:gd name="T45" fmla="*/ 79 h 572"/>
                <a:gd name="T46" fmla="*/ 251 w 666"/>
                <a:gd name="T47" fmla="*/ 34 h 572"/>
                <a:gd name="T48" fmla="*/ 271 w 666"/>
                <a:gd name="T49" fmla="*/ 12 h 572"/>
                <a:gd name="T50" fmla="*/ 290 w 666"/>
                <a:gd name="T51" fmla="*/ 0 h 572"/>
                <a:gd name="T52" fmla="*/ 315 w 666"/>
                <a:gd name="T53" fmla="*/ 14 h 572"/>
                <a:gd name="T54" fmla="*/ 364 w 666"/>
                <a:gd name="T55" fmla="*/ 1 h 572"/>
                <a:gd name="T56" fmla="*/ 425 w 666"/>
                <a:gd name="T57" fmla="*/ 22 h 572"/>
                <a:gd name="T58" fmla="*/ 413 w 666"/>
                <a:gd name="T59" fmla="*/ 42 h 572"/>
                <a:gd name="T60" fmla="*/ 441 w 666"/>
                <a:gd name="T61" fmla="*/ 56 h 572"/>
                <a:gd name="T62" fmla="*/ 515 w 666"/>
                <a:gd name="T63" fmla="*/ 1 h 572"/>
                <a:gd name="T64" fmla="*/ 548 w 666"/>
                <a:gd name="T65" fmla="*/ 19 h 572"/>
                <a:gd name="T66" fmla="*/ 605 w 666"/>
                <a:gd name="T67" fmla="*/ 26 h 572"/>
                <a:gd name="T68" fmla="*/ 623 w 666"/>
                <a:gd name="T69" fmla="*/ 42 h 572"/>
                <a:gd name="T70" fmla="*/ 666 w 666"/>
                <a:gd name="T71" fmla="*/ 55 h 572"/>
                <a:gd name="T72" fmla="*/ 661 w 666"/>
                <a:gd name="T73" fmla="*/ 106 h 572"/>
                <a:gd name="T74" fmla="*/ 631 w 666"/>
                <a:gd name="T75" fmla="*/ 122 h 572"/>
                <a:gd name="T76" fmla="*/ 619 w 666"/>
                <a:gd name="T77" fmla="*/ 168 h 572"/>
                <a:gd name="T78" fmla="*/ 633 w 666"/>
                <a:gd name="T79" fmla="*/ 228 h 572"/>
                <a:gd name="T80" fmla="*/ 607 w 666"/>
                <a:gd name="T81" fmla="*/ 254 h 572"/>
                <a:gd name="T82" fmla="*/ 577 w 666"/>
                <a:gd name="T83" fmla="*/ 292 h 572"/>
                <a:gd name="T84" fmla="*/ 541 w 666"/>
                <a:gd name="T85" fmla="*/ 318 h 572"/>
                <a:gd name="T86" fmla="*/ 511 w 666"/>
                <a:gd name="T87" fmla="*/ 334 h 572"/>
                <a:gd name="T88" fmla="*/ 473 w 666"/>
                <a:gd name="T89" fmla="*/ 316 h 572"/>
                <a:gd name="T90" fmla="*/ 439 w 666"/>
                <a:gd name="T91" fmla="*/ 340 h 572"/>
                <a:gd name="T92" fmla="*/ 429 w 666"/>
                <a:gd name="T93" fmla="*/ 380 h 572"/>
                <a:gd name="T94" fmla="*/ 398 w 666"/>
                <a:gd name="T95" fmla="*/ 384 h 572"/>
                <a:gd name="T96" fmla="*/ 385 w 666"/>
                <a:gd name="T97" fmla="*/ 402 h 572"/>
                <a:gd name="T98" fmla="*/ 366 w 666"/>
                <a:gd name="T99" fmla="*/ 437 h 572"/>
                <a:gd name="T100" fmla="*/ 261 w 666"/>
                <a:gd name="T101" fmla="*/ 427 h 572"/>
                <a:gd name="T102" fmla="*/ 225 w 666"/>
                <a:gd name="T103" fmla="*/ 443 h 572"/>
                <a:gd name="T104" fmla="*/ 200 w 666"/>
                <a:gd name="T105" fmla="*/ 447 h 572"/>
                <a:gd name="T106" fmla="*/ 183 w 666"/>
                <a:gd name="T107" fmla="*/ 467 h 572"/>
                <a:gd name="T108" fmla="*/ 171 w 666"/>
                <a:gd name="T109" fmla="*/ 488 h 572"/>
                <a:gd name="T110" fmla="*/ 147 w 666"/>
                <a:gd name="T111" fmla="*/ 502 h 572"/>
                <a:gd name="T112" fmla="*/ 122 w 666"/>
                <a:gd name="T113" fmla="*/ 491 h 572"/>
                <a:gd name="T114" fmla="*/ 96 w 666"/>
                <a:gd name="T115" fmla="*/ 523 h 572"/>
                <a:gd name="T116" fmla="*/ 77 w 666"/>
                <a:gd name="T117" fmla="*/ 542 h 572"/>
                <a:gd name="T118" fmla="*/ 41 w 666"/>
                <a:gd name="T119" fmla="*/ 562 h 5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6"/>
                <a:gd name="T181" fmla="*/ 0 h 572"/>
                <a:gd name="T182" fmla="*/ 666 w 666"/>
                <a:gd name="T183" fmla="*/ 572 h 5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6" h="572">
                  <a:moveTo>
                    <a:pt x="0" y="572"/>
                  </a:moveTo>
                  <a:lnTo>
                    <a:pt x="11" y="554"/>
                  </a:lnTo>
                  <a:lnTo>
                    <a:pt x="11" y="534"/>
                  </a:lnTo>
                  <a:lnTo>
                    <a:pt x="11" y="501"/>
                  </a:lnTo>
                  <a:lnTo>
                    <a:pt x="34" y="501"/>
                  </a:lnTo>
                  <a:lnTo>
                    <a:pt x="47" y="487"/>
                  </a:lnTo>
                  <a:lnTo>
                    <a:pt x="61" y="475"/>
                  </a:lnTo>
                  <a:lnTo>
                    <a:pt x="80" y="465"/>
                  </a:lnTo>
                  <a:lnTo>
                    <a:pt x="83" y="442"/>
                  </a:lnTo>
                  <a:lnTo>
                    <a:pt x="97" y="429"/>
                  </a:lnTo>
                  <a:lnTo>
                    <a:pt x="97" y="388"/>
                  </a:lnTo>
                  <a:lnTo>
                    <a:pt x="81" y="384"/>
                  </a:lnTo>
                  <a:lnTo>
                    <a:pt x="86" y="360"/>
                  </a:lnTo>
                  <a:lnTo>
                    <a:pt x="68" y="360"/>
                  </a:lnTo>
                  <a:lnTo>
                    <a:pt x="74" y="335"/>
                  </a:lnTo>
                  <a:lnTo>
                    <a:pt x="59" y="335"/>
                  </a:lnTo>
                  <a:lnTo>
                    <a:pt x="59" y="307"/>
                  </a:lnTo>
                  <a:lnTo>
                    <a:pt x="39" y="307"/>
                  </a:lnTo>
                  <a:lnTo>
                    <a:pt x="51" y="286"/>
                  </a:lnTo>
                  <a:lnTo>
                    <a:pt x="65" y="274"/>
                  </a:lnTo>
                  <a:lnTo>
                    <a:pt x="81" y="278"/>
                  </a:lnTo>
                  <a:lnTo>
                    <a:pt x="92" y="299"/>
                  </a:lnTo>
                  <a:lnTo>
                    <a:pt x="106" y="304"/>
                  </a:lnTo>
                  <a:lnTo>
                    <a:pt x="113" y="321"/>
                  </a:lnTo>
                  <a:lnTo>
                    <a:pt x="131" y="318"/>
                  </a:lnTo>
                  <a:lnTo>
                    <a:pt x="142" y="334"/>
                  </a:lnTo>
                  <a:lnTo>
                    <a:pt x="151" y="319"/>
                  </a:lnTo>
                  <a:lnTo>
                    <a:pt x="166" y="307"/>
                  </a:lnTo>
                  <a:lnTo>
                    <a:pt x="139" y="295"/>
                  </a:lnTo>
                  <a:lnTo>
                    <a:pt x="138" y="278"/>
                  </a:lnTo>
                  <a:lnTo>
                    <a:pt x="119" y="277"/>
                  </a:lnTo>
                  <a:lnTo>
                    <a:pt x="122" y="256"/>
                  </a:lnTo>
                  <a:lnTo>
                    <a:pt x="104" y="253"/>
                  </a:lnTo>
                  <a:lnTo>
                    <a:pt x="110" y="217"/>
                  </a:lnTo>
                  <a:lnTo>
                    <a:pt x="92" y="202"/>
                  </a:lnTo>
                  <a:lnTo>
                    <a:pt x="109" y="195"/>
                  </a:lnTo>
                  <a:lnTo>
                    <a:pt x="117" y="182"/>
                  </a:lnTo>
                  <a:lnTo>
                    <a:pt x="124" y="171"/>
                  </a:lnTo>
                  <a:lnTo>
                    <a:pt x="135" y="162"/>
                  </a:lnTo>
                  <a:lnTo>
                    <a:pt x="179" y="161"/>
                  </a:lnTo>
                  <a:lnTo>
                    <a:pt x="191" y="150"/>
                  </a:lnTo>
                  <a:lnTo>
                    <a:pt x="203" y="140"/>
                  </a:lnTo>
                  <a:lnTo>
                    <a:pt x="211" y="130"/>
                  </a:lnTo>
                  <a:lnTo>
                    <a:pt x="221" y="117"/>
                  </a:lnTo>
                  <a:lnTo>
                    <a:pt x="224" y="87"/>
                  </a:lnTo>
                  <a:lnTo>
                    <a:pt x="234" y="79"/>
                  </a:lnTo>
                  <a:lnTo>
                    <a:pt x="247" y="66"/>
                  </a:lnTo>
                  <a:lnTo>
                    <a:pt x="251" y="34"/>
                  </a:lnTo>
                  <a:lnTo>
                    <a:pt x="263" y="30"/>
                  </a:lnTo>
                  <a:lnTo>
                    <a:pt x="271" y="12"/>
                  </a:lnTo>
                  <a:lnTo>
                    <a:pt x="286" y="9"/>
                  </a:lnTo>
                  <a:lnTo>
                    <a:pt x="290" y="0"/>
                  </a:lnTo>
                  <a:lnTo>
                    <a:pt x="316" y="0"/>
                  </a:lnTo>
                  <a:lnTo>
                    <a:pt x="315" y="14"/>
                  </a:lnTo>
                  <a:lnTo>
                    <a:pt x="345" y="20"/>
                  </a:lnTo>
                  <a:lnTo>
                    <a:pt x="364" y="1"/>
                  </a:lnTo>
                  <a:lnTo>
                    <a:pt x="422" y="2"/>
                  </a:lnTo>
                  <a:lnTo>
                    <a:pt x="425" y="22"/>
                  </a:lnTo>
                  <a:lnTo>
                    <a:pt x="410" y="27"/>
                  </a:lnTo>
                  <a:lnTo>
                    <a:pt x="413" y="42"/>
                  </a:lnTo>
                  <a:lnTo>
                    <a:pt x="431" y="37"/>
                  </a:lnTo>
                  <a:lnTo>
                    <a:pt x="441" y="56"/>
                  </a:lnTo>
                  <a:lnTo>
                    <a:pt x="514" y="55"/>
                  </a:lnTo>
                  <a:lnTo>
                    <a:pt x="515" y="1"/>
                  </a:lnTo>
                  <a:lnTo>
                    <a:pt x="540" y="4"/>
                  </a:lnTo>
                  <a:lnTo>
                    <a:pt x="548" y="19"/>
                  </a:lnTo>
                  <a:lnTo>
                    <a:pt x="557" y="32"/>
                  </a:lnTo>
                  <a:lnTo>
                    <a:pt x="605" y="26"/>
                  </a:lnTo>
                  <a:lnTo>
                    <a:pt x="609" y="40"/>
                  </a:lnTo>
                  <a:lnTo>
                    <a:pt x="623" y="42"/>
                  </a:lnTo>
                  <a:lnTo>
                    <a:pt x="633" y="52"/>
                  </a:lnTo>
                  <a:lnTo>
                    <a:pt x="666" y="55"/>
                  </a:lnTo>
                  <a:lnTo>
                    <a:pt x="662" y="89"/>
                  </a:lnTo>
                  <a:lnTo>
                    <a:pt x="661" y="106"/>
                  </a:lnTo>
                  <a:lnTo>
                    <a:pt x="645" y="108"/>
                  </a:lnTo>
                  <a:lnTo>
                    <a:pt x="631" y="122"/>
                  </a:lnTo>
                  <a:lnTo>
                    <a:pt x="619" y="124"/>
                  </a:lnTo>
                  <a:lnTo>
                    <a:pt x="619" y="168"/>
                  </a:lnTo>
                  <a:lnTo>
                    <a:pt x="631" y="176"/>
                  </a:lnTo>
                  <a:lnTo>
                    <a:pt x="633" y="228"/>
                  </a:lnTo>
                  <a:lnTo>
                    <a:pt x="615" y="236"/>
                  </a:lnTo>
                  <a:lnTo>
                    <a:pt x="607" y="254"/>
                  </a:lnTo>
                  <a:lnTo>
                    <a:pt x="597" y="274"/>
                  </a:lnTo>
                  <a:lnTo>
                    <a:pt x="577" y="292"/>
                  </a:lnTo>
                  <a:lnTo>
                    <a:pt x="555" y="294"/>
                  </a:lnTo>
                  <a:lnTo>
                    <a:pt x="541" y="318"/>
                  </a:lnTo>
                  <a:lnTo>
                    <a:pt x="514" y="316"/>
                  </a:lnTo>
                  <a:lnTo>
                    <a:pt x="511" y="334"/>
                  </a:lnTo>
                  <a:lnTo>
                    <a:pt x="479" y="332"/>
                  </a:lnTo>
                  <a:lnTo>
                    <a:pt x="473" y="316"/>
                  </a:lnTo>
                  <a:lnTo>
                    <a:pt x="434" y="313"/>
                  </a:lnTo>
                  <a:lnTo>
                    <a:pt x="439" y="340"/>
                  </a:lnTo>
                  <a:lnTo>
                    <a:pt x="427" y="348"/>
                  </a:lnTo>
                  <a:lnTo>
                    <a:pt x="429" y="380"/>
                  </a:lnTo>
                  <a:lnTo>
                    <a:pt x="415" y="379"/>
                  </a:lnTo>
                  <a:lnTo>
                    <a:pt x="398" y="384"/>
                  </a:lnTo>
                  <a:lnTo>
                    <a:pt x="401" y="399"/>
                  </a:lnTo>
                  <a:lnTo>
                    <a:pt x="385" y="402"/>
                  </a:lnTo>
                  <a:lnTo>
                    <a:pt x="375" y="424"/>
                  </a:lnTo>
                  <a:lnTo>
                    <a:pt x="366" y="437"/>
                  </a:lnTo>
                  <a:lnTo>
                    <a:pt x="272" y="439"/>
                  </a:lnTo>
                  <a:lnTo>
                    <a:pt x="261" y="427"/>
                  </a:lnTo>
                  <a:lnTo>
                    <a:pt x="229" y="422"/>
                  </a:lnTo>
                  <a:lnTo>
                    <a:pt x="225" y="443"/>
                  </a:lnTo>
                  <a:lnTo>
                    <a:pt x="215" y="443"/>
                  </a:lnTo>
                  <a:lnTo>
                    <a:pt x="200" y="447"/>
                  </a:lnTo>
                  <a:lnTo>
                    <a:pt x="189" y="452"/>
                  </a:lnTo>
                  <a:lnTo>
                    <a:pt x="183" y="467"/>
                  </a:lnTo>
                  <a:lnTo>
                    <a:pt x="173" y="478"/>
                  </a:lnTo>
                  <a:lnTo>
                    <a:pt x="171" y="488"/>
                  </a:lnTo>
                  <a:lnTo>
                    <a:pt x="161" y="497"/>
                  </a:lnTo>
                  <a:lnTo>
                    <a:pt x="147" y="502"/>
                  </a:lnTo>
                  <a:lnTo>
                    <a:pt x="121" y="504"/>
                  </a:lnTo>
                  <a:lnTo>
                    <a:pt x="122" y="491"/>
                  </a:lnTo>
                  <a:lnTo>
                    <a:pt x="93" y="487"/>
                  </a:lnTo>
                  <a:lnTo>
                    <a:pt x="96" y="523"/>
                  </a:lnTo>
                  <a:lnTo>
                    <a:pt x="81" y="534"/>
                  </a:lnTo>
                  <a:lnTo>
                    <a:pt x="77" y="542"/>
                  </a:lnTo>
                  <a:lnTo>
                    <a:pt x="60" y="553"/>
                  </a:lnTo>
                  <a:lnTo>
                    <a:pt x="41" y="562"/>
                  </a:lnTo>
                  <a:lnTo>
                    <a:pt x="0" y="5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cxnSp>
          <p:nvCxnSpPr>
            <p:cNvPr id="44079" name="AutoShape 42"/>
            <p:cNvCxnSpPr>
              <a:cxnSpLocks noChangeAspect="1" noChangeShapeType="1"/>
            </p:cNvCxnSpPr>
            <p:nvPr>
              <p:custDataLst>
                <p:tags r:id="rId26"/>
              </p:custDataLst>
            </p:nvPr>
          </p:nvCxnSpPr>
          <p:spPr bwMode="invGray">
            <a:xfrm>
              <a:off x="2585" y="2109"/>
              <a:ext cx="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080" name="AutoShape 115"/>
            <p:cNvCxnSpPr>
              <a:cxnSpLocks noChangeAspect="1" noChangeShapeType="1"/>
            </p:cNvCxnSpPr>
            <p:nvPr>
              <p:custDataLst>
                <p:tags r:id="rId27"/>
              </p:custDataLst>
            </p:nvPr>
          </p:nvCxnSpPr>
          <p:spPr bwMode="invGray">
            <a:xfrm>
              <a:off x="2574" y="2092"/>
              <a:ext cx="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081" name="AutoShape 115"/>
            <p:cNvCxnSpPr>
              <a:cxnSpLocks noChangeAspect="1" noChangeShapeType="1"/>
            </p:cNvCxnSpPr>
            <p:nvPr>
              <p:custDataLst>
                <p:tags r:id="rId28"/>
              </p:custDataLst>
            </p:nvPr>
          </p:nvCxnSpPr>
          <p:spPr bwMode="invGray">
            <a:xfrm>
              <a:off x="2578" y="2101"/>
              <a:ext cx="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44038" name="AutoShape 32"/>
          <p:cNvSpPr>
            <a:spLocks/>
          </p:cNvSpPr>
          <p:nvPr/>
        </p:nvSpPr>
        <p:spPr bwMode="auto">
          <a:xfrm>
            <a:off x="304800" y="3479800"/>
            <a:ext cx="2500313" cy="558800"/>
          </a:xfrm>
          <a:prstGeom prst="borderCallout2">
            <a:avLst>
              <a:gd name="adj1" fmla="val 25532"/>
              <a:gd name="adj2" fmla="val 103046"/>
              <a:gd name="adj3" fmla="val 25532"/>
              <a:gd name="adj4" fmla="val 124634"/>
              <a:gd name="adj5" fmla="val 29787"/>
              <a:gd name="adj6" fmla="val 124764"/>
            </a:avLst>
          </a:prstGeom>
          <a:solidFill>
            <a:srgbClr val="EAEAEA"/>
          </a:solidFill>
          <a:ln w="12700" algn="ctr">
            <a:solidFill>
              <a:srgbClr val="005FAF"/>
            </a:solidFill>
            <a:miter lim="800000"/>
            <a:headEnd/>
            <a:tailEnd type="none" w="lg" len="lg"/>
          </a:ln>
        </p:spPr>
        <p:txBody>
          <a:bodyPr anchor="ctr" anchorCtr="1"/>
          <a:lstStyle/>
          <a:p>
            <a:pPr algn="ctr">
              <a:lnSpc>
                <a:spcPct val="120000"/>
              </a:lnSpc>
            </a:pPr>
            <a:r>
              <a:rPr lang="en-US" sz="1200" b="1" dirty="0"/>
              <a:t>  Western Region Strengthening System </a:t>
            </a:r>
            <a:r>
              <a:rPr lang="en-US" sz="1200" b="1" dirty="0" smtClean="0"/>
              <a:t>– II (B&amp;C)</a:t>
            </a:r>
            <a:endParaRPr lang="en-US" sz="1200" b="1" dirty="0"/>
          </a:p>
        </p:txBody>
      </p:sp>
      <p:sp>
        <p:nvSpPr>
          <p:cNvPr id="44039" name="Line 33"/>
          <p:cNvSpPr>
            <a:spLocks noChangeShapeType="1"/>
          </p:cNvSpPr>
          <p:nvPr/>
        </p:nvSpPr>
        <p:spPr bwMode="auto">
          <a:xfrm>
            <a:off x="3314700" y="3414713"/>
            <a:ext cx="447675" cy="177800"/>
          </a:xfrm>
          <a:prstGeom prst="line">
            <a:avLst/>
          </a:prstGeom>
          <a:noFill/>
          <a:ln w="73025" cmpd="dbl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40" name="AutoShape 34"/>
          <p:cNvSpPr>
            <a:spLocks/>
          </p:cNvSpPr>
          <p:nvPr/>
        </p:nvSpPr>
        <p:spPr bwMode="auto">
          <a:xfrm>
            <a:off x="381000" y="4168775"/>
            <a:ext cx="2536825" cy="344488"/>
          </a:xfrm>
          <a:prstGeom prst="borderCallout2">
            <a:avLst>
              <a:gd name="adj1" fmla="val 33181"/>
              <a:gd name="adj2" fmla="val 103005"/>
              <a:gd name="adj3" fmla="val 33181"/>
              <a:gd name="adj4" fmla="val 116583"/>
              <a:gd name="adj5" fmla="val 38250"/>
              <a:gd name="adj6" fmla="val 123403"/>
            </a:avLst>
          </a:prstGeom>
          <a:solidFill>
            <a:srgbClr val="EAEAEA"/>
          </a:solidFill>
          <a:ln w="12700" algn="ctr">
            <a:solidFill>
              <a:srgbClr val="005FAF"/>
            </a:solidFill>
            <a:miter lim="800000"/>
            <a:headEnd/>
            <a:tailEnd type="none" w="lg" len="lg"/>
          </a:ln>
        </p:spPr>
        <p:txBody>
          <a:bodyPr anchor="ctr" anchorCtr="1"/>
          <a:lstStyle/>
          <a:p>
            <a:pPr algn="ctr">
              <a:lnSpc>
                <a:spcPct val="120000"/>
              </a:lnSpc>
            </a:pPr>
            <a:r>
              <a:rPr lang="en-US" sz="1200" b="1"/>
              <a:t>Mumbai Transmission</a:t>
            </a:r>
          </a:p>
        </p:txBody>
      </p:sp>
      <p:sp>
        <p:nvSpPr>
          <p:cNvPr id="44042" name="AutoShape 36"/>
          <p:cNvSpPr>
            <a:spLocks/>
          </p:cNvSpPr>
          <p:nvPr/>
        </p:nvSpPr>
        <p:spPr bwMode="auto">
          <a:xfrm>
            <a:off x="1030288" y="1616075"/>
            <a:ext cx="1636712" cy="422275"/>
          </a:xfrm>
          <a:prstGeom prst="borderCallout2">
            <a:avLst>
              <a:gd name="adj1" fmla="val 30380"/>
              <a:gd name="adj2" fmla="val 105361"/>
              <a:gd name="adj3" fmla="val 30380"/>
              <a:gd name="adj4" fmla="val 126926"/>
              <a:gd name="adj5" fmla="val 117301"/>
              <a:gd name="adj6" fmla="val 179778"/>
            </a:avLst>
          </a:prstGeom>
          <a:solidFill>
            <a:srgbClr val="EAEAEA"/>
          </a:solidFill>
          <a:ln w="12700" algn="ctr">
            <a:solidFill>
              <a:srgbClr val="005FAF"/>
            </a:solidFill>
            <a:miter lim="800000"/>
            <a:headEnd/>
            <a:tailEnd type="none" w="lg" len="lg"/>
          </a:ln>
        </p:spPr>
        <p:txBody>
          <a:bodyPr anchor="ctr" anchorCtr="1"/>
          <a:lstStyle/>
          <a:p>
            <a:pPr algn="ctr">
              <a:lnSpc>
                <a:spcPct val="120000"/>
              </a:lnSpc>
            </a:pPr>
            <a:r>
              <a:rPr lang="en-US" sz="1200" b="1"/>
              <a:t>Parbati Koldam</a:t>
            </a:r>
          </a:p>
        </p:txBody>
      </p:sp>
      <p:sp>
        <p:nvSpPr>
          <p:cNvPr id="44043" name="Line 37"/>
          <p:cNvSpPr>
            <a:spLocks noChangeShapeType="1"/>
          </p:cNvSpPr>
          <p:nvPr/>
        </p:nvSpPr>
        <p:spPr bwMode="auto">
          <a:xfrm flipV="1">
            <a:off x="3892550" y="2068513"/>
            <a:ext cx="298450" cy="217487"/>
          </a:xfrm>
          <a:prstGeom prst="line">
            <a:avLst/>
          </a:prstGeom>
          <a:noFill/>
          <a:ln w="73025" cmpd="dbl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49" name="AutoShape 43"/>
          <p:cNvSpPr>
            <a:spLocks noChangeArrowheads="1"/>
          </p:cNvSpPr>
          <p:nvPr/>
        </p:nvSpPr>
        <p:spPr bwMode="auto">
          <a:xfrm>
            <a:off x="715963" y="6056313"/>
            <a:ext cx="7437437" cy="330200"/>
          </a:xfrm>
          <a:prstGeom prst="roundRect">
            <a:avLst>
              <a:gd name="adj" fmla="val 16667"/>
            </a:avLst>
          </a:prstGeom>
          <a:solidFill>
            <a:srgbClr val="0064B4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5 Projects      </a:t>
            </a:r>
            <a:r>
              <a:rPr lang="en-US" sz="2000" b="1" dirty="0">
                <a:solidFill>
                  <a:srgbClr val="FF0000"/>
                </a:solidFill>
                <a:cs typeface="Arial" pitchFamily="34" charset="0"/>
              </a:rPr>
              <a:t>I </a:t>
            </a:r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       </a:t>
            </a:r>
            <a:r>
              <a:rPr lang="en-US" sz="2000" b="1" dirty="0" smtClean="0">
                <a:solidFill>
                  <a:schemeClr val="bg1"/>
                </a:solidFill>
                <a:cs typeface="Arial" pitchFamily="34" charset="0"/>
              </a:rPr>
              <a:t>5 </a:t>
            </a:r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States       </a:t>
            </a:r>
            <a:r>
              <a:rPr lang="en-US" sz="2000" b="1" dirty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        $ </a:t>
            </a:r>
            <a:r>
              <a:rPr lang="en-US" sz="2000" b="1" dirty="0" smtClean="0">
                <a:solidFill>
                  <a:schemeClr val="bg1"/>
                </a:solidFill>
                <a:cs typeface="Arial" pitchFamily="34" charset="0"/>
              </a:rPr>
              <a:t>1 </a:t>
            </a:r>
            <a:r>
              <a:rPr lang="en-US" sz="2000" b="1" dirty="0" err="1">
                <a:solidFill>
                  <a:schemeClr val="bg1"/>
                </a:solidFill>
                <a:cs typeface="Arial" pitchFamily="34" charset="0"/>
              </a:rPr>
              <a:t>Bn</a:t>
            </a:r>
            <a:endParaRPr 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4050" name="Rectangle 44"/>
          <p:cNvSpPr>
            <a:spLocks noChangeArrowheads="1"/>
          </p:cNvSpPr>
          <p:nvPr/>
        </p:nvSpPr>
        <p:spPr bwMode="auto">
          <a:xfrm>
            <a:off x="0" y="609600"/>
            <a:ext cx="88392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dirty="0" smtClean="0">
                <a:solidFill>
                  <a:srgbClr val="C00000"/>
                </a:solidFill>
              </a:rPr>
              <a:t>Reliance - Projects </a:t>
            </a:r>
            <a:r>
              <a:rPr lang="en-US" sz="2400" dirty="0">
                <a:solidFill>
                  <a:srgbClr val="C00000"/>
                </a:solidFill>
              </a:rPr>
              <a:t>Portfolio</a:t>
            </a:r>
          </a:p>
        </p:txBody>
      </p:sp>
      <p:sp>
        <p:nvSpPr>
          <p:cNvPr id="44051" name="Line 45"/>
          <p:cNvSpPr>
            <a:spLocks noChangeShapeType="1"/>
          </p:cNvSpPr>
          <p:nvPr/>
        </p:nvSpPr>
        <p:spPr bwMode="auto">
          <a:xfrm>
            <a:off x="3549650" y="4146550"/>
            <a:ext cx="0" cy="273050"/>
          </a:xfrm>
          <a:prstGeom prst="line">
            <a:avLst/>
          </a:prstGeom>
          <a:noFill/>
          <a:ln w="73025" cmpd="dbl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52" name="Line 46"/>
          <p:cNvSpPr>
            <a:spLocks noChangeShapeType="1"/>
          </p:cNvSpPr>
          <p:nvPr/>
        </p:nvSpPr>
        <p:spPr bwMode="auto">
          <a:xfrm flipV="1">
            <a:off x="3505200" y="3797300"/>
            <a:ext cx="415925" cy="241300"/>
          </a:xfrm>
          <a:prstGeom prst="line">
            <a:avLst/>
          </a:prstGeom>
          <a:noFill/>
          <a:ln w="73025" cmpd="dbl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53" name="Line 47"/>
          <p:cNvSpPr>
            <a:spLocks noChangeShapeType="1"/>
          </p:cNvSpPr>
          <p:nvPr/>
        </p:nvSpPr>
        <p:spPr bwMode="auto">
          <a:xfrm>
            <a:off x="2787650" y="3733800"/>
            <a:ext cx="869950" cy="182563"/>
          </a:xfrm>
          <a:prstGeom prst="line">
            <a:avLst/>
          </a:prstGeom>
          <a:noFill/>
          <a:ln w="12700">
            <a:solidFill>
              <a:srgbClr val="005FAF"/>
            </a:solidFill>
            <a:round/>
            <a:headEnd type="none" w="lg" len="lg"/>
            <a:tailEnd/>
          </a:ln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Devesh Khattar\Desktop\saarc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5782" y="1295400"/>
            <a:ext cx="4727462" cy="509111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8839200" cy="762000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Wide Variation in Resource Endowment and Consumption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4191000" cy="4648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Variation in Resources</a:t>
            </a:r>
          </a:p>
          <a:p>
            <a:pPr>
              <a:lnSpc>
                <a:spcPct val="150000"/>
              </a:lnSpc>
            </a:pPr>
            <a:r>
              <a:rPr lang="en-US" sz="1600" dirty="0" smtClean="0"/>
              <a:t>India and Pakistan : Natural gas and Coal</a:t>
            </a:r>
          </a:p>
          <a:p>
            <a:pPr>
              <a:lnSpc>
                <a:spcPct val="150000"/>
              </a:lnSpc>
            </a:pPr>
            <a:r>
              <a:rPr lang="en-US" sz="1600" dirty="0" smtClean="0"/>
              <a:t>Bhutan and Nepal: Hydropower potential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en-US" dirty="0" smtClean="0"/>
              <a:t>Consumption Pattern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Afghanistan dependent on imported </a:t>
            </a:r>
          </a:p>
          <a:p>
            <a:pPr>
              <a:lnSpc>
                <a:spcPct val="150000"/>
              </a:lnSpc>
              <a:buNone/>
            </a:pPr>
            <a:r>
              <a:rPr lang="en-US" sz="1800" dirty="0" smtClean="0"/>
              <a:t>     energy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Maldives dependent on oil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Bangladesh reliant on natural gas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2667000"/>
            <a:ext cx="201930" cy="31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2667000"/>
            <a:ext cx="228600" cy="3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3200400"/>
            <a:ext cx="201930" cy="31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coal_power_plant-ico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8711" y="3886200"/>
            <a:ext cx="366889" cy="357909"/>
          </a:xfrm>
          <a:prstGeom prst="rect">
            <a:avLst/>
          </a:prstGeom>
        </p:spPr>
      </p:pic>
      <p:pic>
        <p:nvPicPr>
          <p:cNvPr id="13" name="Picture 12" descr="coal_power_plant-ico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2667000"/>
            <a:ext cx="366889" cy="357909"/>
          </a:xfrm>
          <a:prstGeom prst="rect">
            <a:avLst/>
          </a:prstGeom>
        </p:spPr>
      </p:pic>
      <p:pic>
        <p:nvPicPr>
          <p:cNvPr id="1030" name="Picture 6" descr="C:\Documents and Settings\Devesh Khattar\Desktop\flame-ico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3470341"/>
            <a:ext cx="228600" cy="415859"/>
          </a:xfrm>
          <a:prstGeom prst="rect">
            <a:avLst/>
          </a:prstGeom>
          <a:noFill/>
        </p:spPr>
      </p:pic>
      <p:sp>
        <p:nvSpPr>
          <p:cNvPr id="16" name="Teardrop 15"/>
          <p:cNvSpPr/>
          <p:nvPr/>
        </p:nvSpPr>
        <p:spPr>
          <a:xfrm rot="19197817">
            <a:off x="5567924" y="6053864"/>
            <a:ext cx="164375" cy="160471"/>
          </a:xfrm>
          <a:prstGeom prst="teardrop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6" descr="C:\Documents and Settings\Devesh Khattar\Desktop\flame-ico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3622741"/>
            <a:ext cx="228600" cy="415859"/>
          </a:xfrm>
          <a:prstGeom prst="rect">
            <a:avLst/>
          </a:prstGeom>
          <a:noFill/>
        </p:spPr>
      </p:pic>
      <p:pic>
        <p:nvPicPr>
          <p:cNvPr id="18" name="Picture 6" descr="C:\Documents and Settings\Devesh Khattar\Desktop\flame-ico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2286000"/>
            <a:ext cx="228600" cy="415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514BCE-0894-4FE2-A616-51622DECC41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208338" y="1563688"/>
            <a:ext cx="2422525" cy="520700"/>
          </a:xfrm>
          <a:prstGeom prst="rect">
            <a:avLst/>
          </a:prstGeom>
          <a:solidFill>
            <a:srgbClr val="0064B4"/>
          </a:solidFill>
          <a:ln w="381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Regulated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3319463" y="2743200"/>
            <a:ext cx="2174875" cy="547688"/>
          </a:xfrm>
          <a:prstGeom prst="roundRect">
            <a:avLst>
              <a:gd name="adj" fmla="val 16667"/>
            </a:avLst>
          </a:prstGeom>
          <a:solidFill>
            <a:srgbClr val="4BADB5"/>
          </a:solidFill>
          <a:ln w="2857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/>
              <a:t>Parbati Koldam</a:t>
            </a:r>
          </a:p>
          <a:p>
            <a:pPr algn="ctr"/>
            <a:r>
              <a:rPr lang="en-US" sz="1200" b="1"/>
              <a:t>(JV with Powergrid)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200400" y="2200275"/>
            <a:ext cx="2420938" cy="3065463"/>
          </a:xfrm>
          <a:prstGeom prst="rect">
            <a:avLst/>
          </a:prstGeom>
          <a:noFill/>
          <a:ln w="9525" algn="ctr">
            <a:solidFill>
              <a:srgbClr val="CC33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 rot="10800000">
            <a:off x="3335338" y="2325688"/>
            <a:ext cx="2159000" cy="276225"/>
          </a:xfrm>
          <a:prstGeom prst="triangle">
            <a:avLst>
              <a:gd name="adj" fmla="val 50000"/>
            </a:avLst>
          </a:prstGeom>
          <a:solidFill>
            <a:srgbClr val="CC3300"/>
          </a:solidFill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GB" sz="1600" b="1">
              <a:latin typeface="Times New Roman" pitchFamily="18" charset="0"/>
            </a:endParaRP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3330575" y="3719513"/>
            <a:ext cx="2174875" cy="547687"/>
          </a:xfrm>
          <a:prstGeom prst="roundRect">
            <a:avLst>
              <a:gd name="adj" fmla="val 16667"/>
            </a:avLst>
          </a:prstGeom>
          <a:solidFill>
            <a:srgbClr val="4BADB5"/>
          </a:solidFill>
          <a:ln w="2857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/>
              <a:t>Mumbai Transmission</a:t>
            </a:r>
          </a:p>
        </p:txBody>
      </p:sp>
      <p:pic>
        <p:nvPicPr>
          <p:cNvPr id="45065" name="Picture 9" descr="tower12"/>
          <p:cNvPicPr>
            <a:picLocks noChangeAspect="1" noChangeArrowheads="1"/>
          </p:cNvPicPr>
          <p:nvPr/>
        </p:nvPicPr>
        <p:blipFill>
          <a:blip r:embed="rId3" cstate="print">
            <a:lum bright="16000" contrast="20000"/>
          </a:blip>
          <a:srcRect/>
          <a:stretch>
            <a:fillRect/>
          </a:stretch>
        </p:blipFill>
        <p:spPr bwMode="auto">
          <a:xfrm>
            <a:off x="5943600" y="1552575"/>
            <a:ext cx="3048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236538" y="1552575"/>
            <a:ext cx="2422525" cy="520700"/>
          </a:xfrm>
          <a:prstGeom prst="rect">
            <a:avLst/>
          </a:prstGeom>
          <a:solidFill>
            <a:srgbClr val="0064B4"/>
          </a:solidFill>
          <a:ln w="381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Tariff based</a:t>
            </a: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>
            <a:off x="407988" y="2760663"/>
            <a:ext cx="2011362" cy="547687"/>
          </a:xfrm>
          <a:prstGeom prst="roundRect">
            <a:avLst>
              <a:gd name="adj" fmla="val 16667"/>
            </a:avLst>
          </a:prstGeom>
          <a:solidFill>
            <a:srgbClr val="4BADB5"/>
          </a:solidFill>
          <a:ln w="2857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600" b="1" dirty="0"/>
              <a:t>WR System </a:t>
            </a:r>
            <a:r>
              <a:rPr lang="en-US" sz="1600" b="1" dirty="0" smtClean="0"/>
              <a:t>Strengthening -II</a:t>
            </a:r>
            <a:endParaRPr lang="en-US" sz="1600" b="1" dirty="0"/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228600" y="2189163"/>
            <a:ext cx="2420938" cy="1468437"/>
          </a:xfrm>
          <a:prstGeom prst="rect">
            <a:avLst/>
          </a:prstGeom>
          <a:noFill/>
          <a:ln w="9525" algn="ctr">
            <a:solidFill>
              <a:srgbClr val="CC33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45071" name="AutoShape 15"/>
          <p:cNvSpPr>
            <a:spLocks noChangeArrowheads="1"/>
          </p:cNvSpPr>
          <p:nvPr/>
        </p:nvSpPr>
        <p:spPr bwMode="auto">
          <a:xfrm rot="10800000">
            <a:off x="363538" y="2314575"/>
            <a:ext cx="2159000" cy="276225"/>
          </a:xfrm>
          <a:prstGeom prst="triangle">
            <a:avLst>
              <a:gd name="adj" fmla="val 50000"/>
            </a:avLst>
          </a:prstGeom>
          <a:solidFill>
            <a:srgbClr val="CC3300"/>
          </a:solidFill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GB" sz="1600" b="1">
              <a:latin typeface="Times New Roman" pitchFamily="18" charset="0"/>
            </a:endParaRPr>
          </a:p>
        </p:txBody>
      </p:sp>
      <p:sp>
        <p:nvSpPr>
          <p:cNvPr id="4507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609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Our Presence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609600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How Balanced are we???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76400"/>
            <a:ext cx="4114800" cy="3810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smtClean="0"/>
              <a:t>1.6 </a:t>
            </a:r>
            <a:r>
              <a:rPr lang="en-US" sz="1800" dirty="0" err="1" smtClean="0"/>
              <a:t>Bn</a:t>
            </a:r>
            <a:r>
              <a:rPr lang="en-US" sz="1800" dirty="0" smtClean="0"/>
              <a:t> people in the region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All countries in SAARC region are oil importing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High T&amp;D losses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Facing high power shortages inspite of investing heavily in generation and distribution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343400" y="1676400"/>
            <a:ext cx="4800600" cy="3810000"/>
            <a:chOff x="3667260" y="643890"/>
            <a:chExt cx="5638800" cy="4343400"/>
          </a:xfrm>
        </p:grpSpPr>
        <p:pic>
          <p:nvPicPr>
            <p:cNvPr id="6" name="Picture 2" descr="http://cache3.asset-cache.net/gc/135311424-man-carrying-a-heavy-load-on-his-shoulders-gettyimages.jpg?v=1&amp;c=IWSAsset&amp;k=2&amp;d=NpH8T2jAqq22W%2FX3HCuhDawAr7Vs37b2rPIMKW2XT1z%2BgwtwSrNu%2Fsnas7k7joqr"/>
            <p:cNvPicPr>
              <a:picLocks noChangeAspect="1" noChangeArrowheads="1"/>
            </p:cNvPicPr>
            <p:nvPr/>
          </p:nvPicPr>
          <p:blipFill>
            <a:blip r:embed="rId2" cstate="print"/>
            <a:srcRect r="35446"/>
            <a:stretch>
              <a:fillRect/>
            </a:stretch>
          </p:blipFill>
          <p:spPr bwMode="auto">
            <a:xfrm>
              <a:off x="3667260" y="643890"/>
              <a:ext cx="5638800" cy="434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7"/>
            <p:cNvSpPr txBox="1">
              <a:spLocks noChangeArrowheads="1"/>
            </p:cNvSpPr>
            <p:nvPr/>
          </p:nvSpPr>
          <p:spPr bwMode="auto">
            <a:xfrm>
              <a:off x="6095999" y="2453640"/>
              <a:ext cx="1654529" cy="35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b="1" i="1" dirty="0">
                  <a:solidFill>
                    <a:srgbClr val="FFFF00"/>
                  </a:solidFill>
                  <a:cs typeface="Arial" pitchFamily="34" charset="0"/>
                </a:rPr>
                <a:t>Transmission</a:t>
              </a:r>
            </a:p>
          </p:txBody>
        </p:sp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5456400" y="3494246"/>
              <a:ext cx="1198800" cy="350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cs typeface="Arial" pitchFamily="34" charset="0"/>
                </a:rPr>
                <a:t>Generation</a:t>
              </a:r>
              <a:endParaRPr lang="en-US" sz="14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904200" y="3629978"/>
              <a:ext cx="1265229" cy="350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cs typeface="Arial" pitchFamily="34" charset="0"/>
                </a:rPr>
                <a:t>Distribution</a:t>
              </a:r>
              <a:endParaRPr lang="en-US" sz="14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533400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Key Challenges faced by the Region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4953000" cy="4648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smtClean="0"/>
              <a:t>Increasing regional deficits with energy demand to grow at a CAGR of 5%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Dominance of single fuel in fuel mix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Limited exploitation of </a:t>
            </a:r>
            <a:r>
              <a:rPr lang="en-US" sz="2000" dirty="0" err="1" smtClean="0"/>
              <a:t>renewables</a:t>
            </a:r>
            <a:r>
              <a:rPr lang="en-US" sz="20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Heavy dependence on imports thereby raising generation costs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Lack of energy infrastructure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Lack of funds to develop capital intensive projects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4724400" y="2260600"/>
          <a:ext cx="4724400" cy="414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5562600" y="1752600"/>
            <a:ext cx="2895600" cy="457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34EA2"/>
                </a:solidFill>
                <a:latin typeface="Arial" pitchFamily="34" charset="0"/>
                <a:cs typeface="Arial" pitchFamily="34" charset="0"/>
              </a:rPr>
              <a:t>Benefits of Power Trade </a:t>
            </a:r>
            <a:endParaRPr lang="en-US" dirty="0">
              <a:solidFill>
                <a:srgbClr val="034EA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Thoughts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52400" y="3505200"/>
            <a:ext cx="7772400" cy="433387"/>
          </a:xfrm>
        </p:spPr>
        <p:txBody>
          <a:bodyPr/>
          <a:lstStyle/>
          <a:p>
            <a:r>
              <a:rPr lang="en-US" dirty="0" smtClean="0"/>
              <a:t>Inter Continental Power Transmission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cv00000e2c_bgrcee99dd3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5763" y="1521439"/>
            <a:ext cx="6791346" cy="81881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44"/>
              </a:lnSpc>
            </a:pPr>
            <a:r>
              <a:rPr lang="en-IN" sz="2800" b="1" dirty="0" smtClean="0">
                <a:solidFill>
                  <a:srgbClr val="00AF50"/>
                </a:solidFill>
                <a:latin typeface="Arial"/>
              </a:rPr>
              <a:t>Intercontinental Transmission Highway </a:t>
            </a:r>
          </a:p>
          <a:p>
            <a:pPr>
              <a:lnSpc>
                <a:spcPts val="3244"/>
              </a:lnSpc>
            </a:pPr>
            <a:endParaRPr lang="en-IN" dirty="0"/>
          </a:p>
        </p:txBody>
      </p:sp>
      <p:sp>
        <p:nvSpPr>
          <p:cNvPr id="4" name="TextBox 3"/>
          <p:cNvSpPr txBox="1"/>
          <p:nvPr/>
        </p:nvSpPr>
        <p:spPr>
          <a:xfrm>
            <a:off x="868789" y="1959428"/>
            <a:ext cx="7766550" cy="81881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44"/>
              </a:lnSpc>
            </a:pPr>
            <a:r>
              <a:rPr lang="en-IN" sz="2800" b="1" dirty="0" smtClean="0">
                <a:solidFill>
                  <a:srgbClr val="00AF50"/>
                </a:solidFill>
                <a:latin typeface="Arial"/>
              </a:rPr>
              <a:t>for Optimization of Global Energy Resources </a:t>
            </a:r>
          </a:p>
          <a:p>
            <a:pPr>
              <a:lnSpc>
                <a:spcPts val="3244"/>
              </a:lnSpc>
            </a:pPr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5657986" y="3377133"/>
            <a:ext cx="1816203" cy="71942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06"/>
              </a:lnSpc>
            </a:pPr>
            <a:r>
              <a:rPr lang="en-IN" sz="2500" b="1" dirty="0" smtClean="0">
                <a:solidFill>
                  <a:srgbClr val="000000"/>
                </a:solidFill>
                <a:latin typeface="Arial"/>
              </a:rPr>
              <a:t>LIU </a:t>
            </a:r>
            <a:r>
              <a:rPr lang="en-IN" sz="2500" b="1" dirty="0" err="1" smtClean="0">
                <a:solidFill>
                  <a:srgbClr val="000000"/>
                </a:solidFill>
                <a:latin typeface="Arial"/>
              </a:rPr>
              <a:t>Zhenya</a:t>
            </a:r>
            <a:r>
              <a:rPr lang="en-IN" sz="2500" b="1" dirty="0" smtClean="0">
                <a:solidFill>
                  <a:srgbClr val="000000"/>
                </a:solidFill>
                <a:latin typeface="Arial"/>
              </a:rPr>
              <a:t> </a:t>
            </a:r>
          </a:p>
          <a:p>
            <a:pPr>
              <a:lnSpc>
                <a:spcPts val="2806"/>
              </a:lnSpc>
            </a:pP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6027221" y="3861227"/>
            <a:ext cx="992259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1"/>
              </a:lnSpc>
            </a:pPr>
            <a:r>
              <a:rPr lang="en-IN" sz="1600" b="1" dirty="0" smtClean="0">
                <a:solidFill>
                  <a:srgbClr val="000000"/>
                </a:solidFill>
                <a:latin typeface="Arial"/>
              </a:rPr>
              <a:t>President </a:t>
            </a:r>
          </a:p>
          <a:p>
            <a:pPr>
              <a:lnSpc>
                <a:spcPts val="1841"/>
              </a:lnSpc>
            </a:pP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5006394" y="4160904"/>
            <a:ext cx="3149901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1"/>
              </a:lnSpc>
            </a:pPr>
            <a:r>
              <a:rPr lang="en-IN" sz="1600" b="1" dirty="0" smtClean="0">
                <a:solidFill>
                  <a:srgbClr val="000000"/>
                </a:solidFill>
                <a:latin typeface="Arial"/>
              </a:rPr>
              <a:t>State Grid Corporation of China </a:t>
            </a:r>
          </a:p>
          <a:p>
            <a:pPr>
              <a:lnSpc>
                <a:spcPts val="1841"/>
              </a:lnSpc>
            </a:pPr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5853463" y="4783311"/>
            <a:ext cx="1368965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1"/>
              </a:lnSpc>
            </a:pPr>
            <a:r>
              <a:rPr lang="en-IN" sz="1600" b="1" dirty="0" smtClean="0">
                <a:solidFill>
                  <a:srgbClr val="000000"/>
                </a:solidFill>
                <a:latin typeface="Arial"/>
              </a:rPr>
              <a:t>Aug. 26, 2012 </a:t>
            </a:r>
          </a:p>
          <a:p>
            <a:pPr>
              <a:lnSpc>
                <a:spcPts val="1841"/>
              </a:lnSpc>
            </a:pP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5864324" y="5082988"/>
            <a:ext cx="1346522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1"/>
              </a:lnSpc>
            </a:pPr>
            <a:r>
              <a:rPr lang="en-IN" sz="1600" b="1" dirty="0" smtClean="0">
                <a:solidFill>
                  <a:srgbClr val="000000"/>
                </a:solidFill>
                <a:latin typeface="Arial"/>
              </a:rPr>
              <a:t>Paris, France </a:t>
            </a:r>
          </a:p>
          <a:p>
            <a:pPr>
              <a:lnSpc>
                <a:spcPts val="1841"/>
              </a:lnSpc>
            </a:pPr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738471" y="6247119"/>
            <a:ext cx="825547" cy="15574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000" dirty="0" smtClean="0">
                <a:solidFill>
                  <a:srgbClr val="B5B5B5"/>
                </a:solidFill>
                <a:latin typeface="Verdana"/>
              </a:rPr>
              <a:t>Copyright   </a:t>
            </a:r>
            <a:r>
              <a:rPr lang="en-IN" sz="900" dirty="0" smtClean="0">
                <a:solidFill>
                  <a:srgbClr val="B5B5B5"/>
                </a:solidFill>
                <a:latin typeface="Arial"/>
              </a:rPr>
              <a:t>c</a:t>
            </a:r>
            <a:endParaRPr lang="en-IN" sz="900" dirty="0">
              <a:solidFill>
                <a:srgbClr val="B5B5B5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5539" y="6247119"/>
            <a:ext cx="2082301" cy="1538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000" dirty="0" smtClean="0">
                <a:solidFill>
                  <a:srgbClr val="B5B5B5"/>
                </a:solidFill>
                <a:latin typeface="Verdana"/>
              </a:rPr>
              <a:t>2012 SGCC All Rights Reserved.</a:t>
            </a:r>
            <a:endParaRPr lang="en-IN" sz="1000" dirty="0">
              <a:solidFill>
                <a:srgbClr val="B5B5B5"/>
              </a:solidFill>
              <a:latin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266825"/>
            <a:ext cx="76771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1766" y="1143001"/>
            <a:ext cx="2495234" cy="35907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03"/>
              </a:lnSpc>
            </a:pPr>
            <a:r>
              <a:rPr lang="en-IN" sz="1400" b="1" dirty="0" smtClean="0">
                <a:solidFill>
                  <a:srgbClr val="000000"/>
                </a:solidFill>
                <a:ea typeface="Arial Unicode MS"/>
                <a:cs typeface="Arial Unicode MS"/>
              </a:rPr>
              <a:t>With European Super Grid</a:t>
            </a:r>
            <a:r>
              <a:rPr lang="en-IN" sz="1400" dirty="0" smtClean="0">
                <a:solidFill>
                  <a:srgbClr val="000000"/>
                </a:solidFill>
                <a:ea typeface="Arial Unicode MS"/>
                <a:cs typeface="Arial Unicode MS"/>
              </a:rPr>
              <a:t>: </a:t>
            </a:r>
          </a:p>
          <a:p>
            <a:pPr>
              <a:lnSpc>
                <a:spcPts val="1403"/>
              </a:lnSpc>
            </a:pPr>
            <a:endParaRPr lang="en-IN" sz="1400" b="1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968" y="1567543"/>
            <a:ext cx="1465145" cy="1846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200" dirty="0" smtClean="0">
                <a:solidFill>
                  <a:srgbClr val="000000"/>
                </a:solidFill>
                <a:latin typeface="Arial"/>
              </a:rPr>
              <a:t>Renewable Electricity</a:t>
            </a:r>
            <a:endParaRPr lang="en-IN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1844" y="1567543"/>
            <a:ext cx="4544514" cy="1846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200" dirty="0" smtClean="0">
                <a:solidFill>
                  <a:srgbClr val="000000"/>
                </a:solidFill>
                <a:latin typeface="Arial"/>
              </a:rPr>
              <a:t>UHV Power Grid       European Super Grid       Countries in Europe</a:t>
            </a:r>
            <a:endParaRPr lang="en-IN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905000"/>
            <a:ext cx="5530425" cy="1846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200" b="1" dirty="0" smtClean="0">
                <a:solidFill>
                  <a:srgbClr val="000000"/>
                </a:solidFill>
                <a:latin typeface="Arial"/>
                <a:ea typeface="Arial Unicode MS"/>
                <a:cs typeface="Arial Unicode MS"/>
              </a:rPr>
              <a:t>With breakthroughs in energy efficiency, new materials and energy storage</a:t>
            </a:r>
            <a:r>
              <a:rPr lang="en-IN" sz="1200" dirty="0" smtClean="0">
                <a:solidFill>
                  <a:srgbClr val="000000"/>
                </a:solidFill>
                <a:latin typeface="Arial"/>
                <a:ea typeface="Arial Unicode MS"/>
                <a:cs typeface="Arial Unicode MS"/>
              </a:rPr>
              <a:t>:</a:t>
            </a:r>
            <a:endParaRPr lang="en-IN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9967" y="2177534"/>
            <a:ext cx="6714530" cy="1846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200" dirty="0" smtClean="0">
                <a:solidFill>
                  <a:srgbClr val="000000"/>
                </a:solidFill>
                <a:latin typeface="Arial"/>
              </a:rPr>
              <a:t>We can transmit massive renewable power from Central Asia, Mid-east, and North Africa to Europe</a:t>
            </a:r>
            <a:endParaRPr lang="en-IN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71972" y="5613188"/>
            <a:ext cx="876843" cy="21544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400" b="1" dirty="0" err="1" smtClean="0">
                <a:solidFill>
                  <a:srgbClr val="000000"/>
                </a:solidFill>
                <a:latin typeface="Arial"/>
              </a:rPr>
              <a:t>SuperGrid</a:t>
            </a:r>
            <a:endParaRPr lang="en-IN" sz="14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94642" y="5544031"/>
            <a:ext cx="865622" cy="2462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600" b="1" dirty="0" err="1" smtClean="0">
                <a:solidFill>
                  <a:srgbClr val="000000"/>
                </a:solidFill>
                <a:latin typeface="Arial"/>
              </a:rPr>
              <a:t>Desertec</a:t>
            </a:r>
            <a:endParaRPr lang="en-IN" sz="1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1145" y="5832183"/>
            <a:ext cx="2973314" cy="21544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400" dirty="0" smtClean="0">
                <a:solidFill>
                  <a:srgbClr val="000000"/>
                </a:solidFill>
                <a:latin typeface="Arial"/>
              </a:rPr>
              <a:t>(http://www.friendsofthesupergrid.eu/)</a:t>
            </a:r>
            <a:endParaRPr lang="en-IN" sz="14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21331" y="5797604"/>
            <a:ext cx="2284151" cy="2462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IN" sz="1600" dirty="0" smtClean="0">
                <a:solidFill>
                  <a:srgbClr val="000000"/>
                </a:solidFill>
                <a:latin typeface="Arial"/>
              </a:rPr>
              <a:t>(http://www.desertec.org)</a:t>
            </a:r>
            <a:endParaRPr lang="en-IN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0" y="609600"/>
            <a:ext cx="8229600" cy="762000"/>
          </a:xfrm>
          <a:prstGeom prst="rect">
            <a:avLst/>
          </a:prstGeom>
        </p:spPr>
        <p:txBody>
          <a:bodyPr lIns="91431" tIns="45715" rIns="91431" bIns="45715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Global Thoughts – Future Outlook</a:t>
            </a:r>
            <a:endParaRPr lang="en-US" sz="2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78200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609600"/>
            <a:ext cx="8839200" cy="533400"/>
          </a:xfrm>
          <a:prstGeom prst="rect">
            <a:avLst/>
          </a:prstGeom>
        </p:spPr>
        <p:txBody>
          <a:bodyPr lIns="91431" tIns="45715" rIns="91431" bIns="45715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Global Thoughts – Direct Transmission (Option I)</a:t>
            </a:r>
            <a:endParaRPr lang="en-US" sz="2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834390"/>
            <a:ext cx="3048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Source: SGCC presentation at CIGRE 2012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43025"/>
            <a:ext cx="782955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898691" y="2667000"/>
            <a:ext cx="512961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28"/>
              </a:lnSpc>
            </a:pPr>
            <a:r>
              <a:rPr lang="en-IN" sz="1100" b="1" dirty="0" smtClean="0">
                <a:solidFill>
                  <a:srgbClr val="000000"/>
                </a:solidFill>
                <a:latin typeface="Times New Roman"/>
              </a:rPr>
              <a:t>4715km </a:t>
            </a:r>
          </a:p>
          <a:p>
            <a:pPr>
              <a:lnSpc>
                <a:spcPts val="1228"/>
              </a:lnSpc>
            </a:pPr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3377416" y="5935918"/>
            <a:ext cx="3359894" cy="51296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17"/>
              </a:lnSpc>
            </a:pPr>
            <a:r>
              <a:rPr lang="en-IN" dirty="0" err="1" smtClean="0">
                <a:solidFill>
                  <a:srgbClr val="00AF50"/>
                </a:solidFill>
                <a:latin typeface="Arial"/>
              </a:rPr>
              <a:t>Ekibastuz</a:t>
            </a:r>
            <a:r>
              <a:rPr lang="en-IN" dirty="0" smtClean="0">
                <a:solidFill>
                  <a:srgbClr val="00AF50"/>
                </a:solidFill>
                <a:latin typeface="Arial"/>
              </a:rPr>
              <a:t> ( </a:t>
            </a:r>
            <a:r>
              <a:rPr lang="en-IN" dirty="0" err="1" smtClean="0">
                <a:solidFill>
                  <a:srgbClr val="00AF50"/>
                </a:solidFill>
                <a:latin typeface="Arial"/>
              </a:rPr>
              <a:t>Kazakstan</a:t>
            </a:r>
            <a:r>
              <a:rPr lang="en-IN" dirty="0" smtClean="0">
                <a:solidFill>
                  <a:srgbClr val="00AF50"/>
                </a:solidFill>
                <a:latin typeface="Arial"/>
              </a:rPr>
              <a:t>)</a:t>
            </a:r>
            <a:r>
              <a:rPr lang="en-IN" dirty="0" smtClean="0">
                <a:solidFill>
                  <a:srgbClr val="00AF50"/>
                </a:solidFill>
                <a:latin typeface="SimHei"/>
              </a:rPr>
              <a:t> </a:t>
            </a:r>
            <a:r>
              <a:rPr lang="en-IN" dirty="0" smtClean="0">
                <a:solidFill>
                  <a:srgbClr val="00AF50"/>
                </a:solidFill>
                <a:latin typeface="SimHei"/>
                <a:ea typeface="SimHei"/>
              </a:rPr>
              <a:t>～</a:t>
            </a:r>
            <a:r>
              <a:rPr lang="en-IN" dirty="0" smtClean="0">
                <a:solidFill>
                  <a:srgbClr val="00AF50"/>
                </a:solidFill>
                <a:latin typeface="Arial"/>
                <a:ea typeface="SimHei"/>
              </a:rPr>
              <a:t>Berlin </a:t>
            </a:r>
          </a:p>
          <a:p>
            <a:pPr>
              <a:lnSpc>
                <a:spcPts val="2017"/>
              </a:lnSpc>
            </a:pPr>
            <a:endParaRPr lang="en-IN" dirty="0">
              <a:solidFill>
                <a:srgbClr val="00AF50"/>
              </a:solidFill>
              <a:latin typeface="SimHei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609600"/>
            <a:ext cx="8229600" cy="533400"/>
          </a:xfrm>
          <a:prstGeom prst="rect">
            <a:avLst/>
          </a:prstGeom>
        </p:spPr>
        <p:txBody>
          <a:bodyPr lIns="91431" tIns="45715" rIns="91431" bIns="45715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Global Thoughts – Direct Transmission (Option II)</a:t>
            </a:r>
            <a:endParaRPr lang="en-US" sz="2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C9A12-6B19-4666-B88A-C4F5CBE27A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400" y="5834390"/>
            <a:ext cx="3048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Source: SGCC presentation at CIGRE 2012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88B.1uwuOEKtx4EkE_y56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qCaYtsrzrkOhSYsWdnS2t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j1ndxd1gn0em3LCnGmldF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07SjNPviIEiMTS.UFw.pr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efTXSwqJCUCHfeI8E9Rmc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3AmfviqLJkevyf7EtU9b7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A9FLtGZq_0OFdw8X7O02E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mUPAIwPyEOLPe5GkZgl7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nTPy.lEXG0ORHtP.eVPwO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JjcO7ewHh0.IVYQhkWOSg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CBy7njL10.du1N1xCig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7bc0I6psky7UehPe8kyQ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O.bUKnEkSEGYkyEqPBnc6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n5OVqSWX3UGOGDV.GC9lq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ctYIsbI_skquq8DxQdcNv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U0F8lhKnOEqJma_V9uI7q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dr1PiJc800y_uDUrHiUmS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2QiXBQWFjEawucyPp7Dhv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AvIn34TcEW3rHFdt1jmW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AvIn34TcEW3rHFdt1jmW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AvIn34TcEW3rHFdt1jmW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AKGVuisjSUCqp3aM7VfHP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sOMKzxJkkEOD1BjoCpsw6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w2pVifkqWnNpjHf7OR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hFVLRIAqm0qEqCTPwcxwX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Ia4SuaiMECyUbqAP2dqG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iOTCUI30e0eiKAzH3BJjh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CTHbgj6QEk2_7Rm_SsALSw"/>
</p:tagLst>
</file>

<file path=ppt/theme/theme1.xml><?xml version="1.0" encoding="utf-8"?>
<a:theme xmlns:a="http://schemas.openxmlformats.org/drawingml/2006/main" name="Theme1">
  <a:themeElements>
    <a:clrScheme name="Custom 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0F0"/>
      </a:accent1>
      <a:accent2>
        <a:srgbClr val="333399"/>
      </a:accent2>
      <a:accent3>
        <a:srgbClr val="92D050"/>
      </a:accent3>
      <a:accent4>
        <a:srgbClr val="9966FF"/>
      </a:accent4>
      <a:accent5>
        <a:srgbClr val="FFC000"/>
      </a:accent5>
      <a:accent6>
        <a:srgbClr val="93E2FF"/>
      </a:accent6>
      <a:hlink>
        <a:srgbClr val="0070C0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 dirty="0">
            <a:solidFill>
              <a:srgbClr val="034EA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Reliance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liance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liance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liance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liance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liance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liance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liance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liance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liance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liance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liance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600</TotalTime>
  <Words>939</Words>
  <Application>Microsoft Office PowerPoint</Application>
  <PresentationFormat>On-screen Show (4:3)</PresentationFormat>
  <Paragraphs>222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Theme1</vt:lpstr>
      <vt:lpstr>Role of Private Sector in Cross Border Transmission </vt:lpstr>
      <vt:lpstr>Wide Variation in Resource Endowment and Consumption</vt:lpstr>
      <vt:lpstr>How Balanced are we???</vt:lpstr>
      <vt:lpstr>Key Challenges faced by the Region</vt:lpstr>
      <vt:lpstr>Global Thoughts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Potential for Cross Border Trade</vt:lpstr>
      <vt:lpstr>Why Private Participation??</vt:lpstr>
      <vt:lpstr>Key Issues</vt:lpstr>
      <vt:lpstr>Issue #1: Right of Way</vt:lpstr>
      <vt:lpstr>Issue #2: Tariff &amp; Financing</vt:lpstr>
      <vt:lpstr>Issue # 3: Regulatory Issues</vt:lpstr>
      <vt:lpstr>What is Expected?? </vt:lpstr>
      <vt:lpstr>Recommendations</vt:lpstr>
      <vt:lpstr>PowerPoint Presentation</vt:lpstr>
      <vt:lpstr>Our Presence</vt:lpstr>
      <vt:lpstr>Thank You</vt:lpstr>
    </vt:vector>
  </TitlesOfParts>
  <Company>RPTL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of Private Sector in Cross Border Transmission</dc:title>
  <dc:creator>Reliance</dc:creator>
  <cp:lastModifiedBy>Nayyara</cp:lastModifiedBy>
  <cp:revision>62</cp:revision>
  <dcterms:created xsi:type="dcterms:W3CDTF">2013-09-24T18:31:34Z</dcterms:created>
  <dcterms:modified xsi:type="dcterms:W3CDTF">2014-06-27T03:06:42Z</dcterms:modified>
</cp:coreProperties>
</file>